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 id="2147483708" r:id="rId2"/>
    <p:sldMasterId id="2147483720" r:id="rId3"/>
    <p:sldMasterId id="2147483732" r:id="rId4"/>
    <p:sldMasterId id="2147483744" r:id="rId5"/>
    <p:sldMasterId id="2147483756" r:id="rId6"/>
    <p:sldMasterId id="2147483768" r:id="rId7"/>
  </p:sldMasterIdLst>
  <p:sldIdLst>
    <p:sldId id="334" r:id="rId8"/>
    <p:sldId id="296" r:id="rId9"/>
    <p:sldId id="256" r:id="rId10"/>
    <p:sldId id="257" r:id="rId11"/>
    <p:sldId id="258" r:id="rId12"/>
    <p:sldId id="259" r:id="rId13"/>
    <p:sldId id="261" r:id="rId14"/>
    <p:sldId id="262" r:id="rId15"/>
    <p:sldId id="263" r:id="rId16"/>
    <p:sldId id="266" r:id="rId17"/>
    <p:sldId id="264" r:id="rId18"/>
    <p:sldId id="265" r:id="rId19"/>
    <p:sldId id="267" r:id="rId20"/>
    <p:sldId id="268" r:id="rId21"/>
    <p:sldId id="270" r:id="rId22"/>
    <p:sldId id="269" r:id="rId23"/>
    <p:sldId id="271" r:id="rId24"/>
    <p:sldId id="272" r:id="rId25"/>
    <p:sldId id="273" r:id="rId26"/>
    <p:sldId id="274" r:id="rId27"/>
    <p:sldId id="275" r:id="rId28"/>
    <p:sldId id="276" r:id="rId29"/>
    <p:sldId id="277" r:id="rId30"/>
    <p:sldId id="278" r:id="rId31"/>
    <p:sldId id="280" r:id="rId32"/>
    <p:sldId id="282" r:id="rId33"/>
    <p:sldId id="281" r:id="rId34"/>
    <p:sldId id="283" r:id="rId35"/>
    <p:sldId id="284" r:id="rId36"/>
    <p:sldId id="285" r:id="rId37"/>
    <p:sldId id="286" r:id="rId38"/>
    <p:sldId id="291" r:id="rId39"/>
    <p:sldId id="287" r:id="rId40"/>
    <p:sldId id="288" r:id="rId41"/>
    <p:sldId id="292" r:id="rId42"/>
    <p:sldId id="289" r:id="rId43"/>
    <p:sldId id="293" r:id="rId44"/>
    <p:sldId id="294" r:id="rId45"/>
    <p:sldId id="297" r:id="rId46"/>
    <p:sldId id="331"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92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263"/>
  </p:normalViewPr>
  <p:slideViewPr>
    <p:cSldViewPr snapToGrid="0" snapToObjects="1">
      <p:cViewPr varScale="1">
        <p:scale>
          <a:sx n="106" d="100"/>
          <a:sy n="106" d="100"/>
        </p:scale>
        <p:origin x="150" y="9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de-DE"/>
              <a:t>Mastertitelformat bearbeiten</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smtClean="0"/>
              <a:pPr/>
              <a:t>2/25/2026</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635849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de-DE"/>
              <a:t>Mastertitelformat bearbeiten</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75277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de-DE"/>
              <a:t>Mastertitelformat bearbeiten</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smtClean="0"/>
              <a:t>2/25/2026</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890431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de-DE"/>
              <a:t>Mastertitelformat bearbeiten</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smtClean="0"/>
              <a:pPr/>
              <a:t>2/25/2026</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856186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de-DE"/>
              <a:t>Mastertitelformat bearbeiten</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41347102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de-DE"/>
              <a:t>Mastertitelformat bearbeiten</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smtClean="0"/>
              <a:t>2/25/2026</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026905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de-DE"/>
              <a:t>Mastertitelformat bearbeiten</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smtClean="0"/>
              <a:t>2/25/2026</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4058856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de-DE"/>
              <a:t>Mastertitelformat bearbeiten</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5125305" y="1488985"/>
            <a:ext cx="6264350" cy="1696853"/>
          </a:xfrm>
        </p:spPr>
        <p:txBody>
          <a:bodyPr/>
          <a:lstStyle/>
          <a:p>
            <a:pPr lvl="0"/>
            <a:r>
              <a:rPr lang="de-DE"/>
              <a:t>Mastertextformat bearbeiten
Zweite Ebene
Dritte Ebene
Vierte Ebene
Fünfte Ebene</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
Zweite Ebene
Dritte Ebene
Vierte Ebene
Fünfte Ebene</a:t>
            </a:r>
            <a:endParaRPr lang="en-US" dirty="0"/>
          </a:p>
        </p:txBody>
      </p:sp>
      <p:sp>
        <p:nvSpPr>
          <p:cNvPr id="6" name="Content Placeholder 5"/>
          <p:cNvSpPr>
            <a:spLocks noGrp="1"/>
          </p:cNvSpPr>
          <p:nvPr>
            <p:ph sz="quarter" idx="4"/>
          </p:nvPr>
        </p:nvSpPr>
        <p:spPr>
          <a:xfrm>
            <a:off x="5118447" y="4351687"/>
            <a:ext cx="6265588" cy="1704060"/>
          </a:xfrm>
        </p:spPr>
        <p:txBody>
          <a:bodyPr/>
          <a:lstStyle/>
          <a:p>
            <a:pPr lvl="0"/>
            <a:r>
              <a:rPr lang="de-DE"/>
              <a:t>Mastertextformat bearbeiten
Zweite Ebene
Dritte Ebene
Vierte Ebene
Fünfte Ebene</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smtClean="0"/>
              <a:t>2/25/2026</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9129367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de-DE"/>
              <a:t>Mastertitelformat bearbeiten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2/25/2026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9298807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smtClean="0"/>
              <a:t>2/25/2026</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237933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de-DE"/>
              <a:t>Mastertitelformat bearbeiten</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de-DE"/>
              <a:t>Mastertextformat bearbeiten
Zweite Ebene
Dritte Ebene
Vierte Ebene
Fünfte Ebene</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2/25/2026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030526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de-DE"/>
              <a:t>Mastertitelformat bearbeiten</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0306339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de-DE"/>
              <a:t>Mastertitelformat bearbeiten</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smtClean="0"/>
              <a:t>2/25/2026</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769338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de-DE"/>
              <a:t>Mastertitelformat bearbeiten</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26889728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de-DE"/>
              <a:t>Mastertitelformat bearbeiten</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smtClean="0"/>
              <a:t>2/25/2026</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764091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de-DE"/>
              <a:t>Mastertitelformat bearbeiten</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smtClean="0"/>
              <a:pPr/>
              <a:t>2/25/2026</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27374412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de-DE"/>
              <a:t>Mastertitelformat bearbeiten</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2481358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de-DE"/>
              <a:t>Mastertitelformat bearbeiten</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smtClean="0"/>
              <a:t>2/25/2026</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0645959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de-DE"/>
              <a:t>Mastertitelformat bearbeiten</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smtClean="0"/>
              <a:t>2/25/2026</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2716366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de-DE"/>
              <a:t>Mastertitelformat bearbeiten</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5125305" y="1488985"/>
            <a:ext cx="6264350" cy="1696853"/>
          </a:xfrm>
        </p:spPr>
        <p:txBody>
          <a:bodyPr/>
          <a:lstStyle/>
          <a:p>
            <a:pPr lvl="0"/>
            <a:r>
              <a:rPr lang="de-DE"/>
              <a:t>Mastertextformat bearbeiten
Zweite Ebene
Dritte Ebene
Vierte Ebene
Fünfte Ebene</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
Zweite Ebene
Dritte Ebene
Vierte Ebene
Fünfte Ebene</a:t>
            </a:r>
            <a:endParaRPr lang="en-US" dirty="0"/>
          </a:p>
        </p:txBody>
      </p:sp>
      <p:sp>
        <p:nvSpPr>
          <p:cNvPr id="6" name="Content Placeholder 5"/>
          <p:cNvSpPr>
            <a:spLocks noGrp="1"/>
          </p:cNvSpPr>
          <p:nvPr>
            <p:ph sz="quarter" idx="4"/>
          </p:nvPr>
        </p:nvSpPr>
        <p:spPr>
          <a:xfrm>
            <a:off x="5118447" y="4351687"/>
            <a:ext cx="6265588" cy="1704060"/>
          </a:xfrm>
        </p:spPr>
        <p:txBody>
          <a:bodyPr/>
          <a:lstStyle/>
          <a:p>
            <a:pPr lvl="0"/>
            <a:r>
              <a:rPr lang="de-DE"/>
              <a:t>Mastertextformat bearbeiten
Zweite Ebene
Dritte Ebene
Vierte Ebene
Fünfte Ebene</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smtClean="0"/>
              <a:t>2/25/2026</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1177102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de-DE"/>
              <a:t>Mastertitelformat bearbeiten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2/25/2026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947534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smtClean="0"/>
              <a:t>2/25/2026</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637318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de-DE"/>
              <a:t>Mastertitelformat bearbeiten</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smtClean="0"/>
              <a:t>2/25/2026</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20190703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de-DE"/>
              <a:t>Mastertitelformat bearbeiten</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de-DE"/>
              <a:t>Mastertextformat bearbeiten
Zweite Ebene
Dritte Ebene
Vierte Ebene
Fünfte Ebene</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2/25/2026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26892958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de-DE"/>
              <a:t>Mastertitelformat bearbeiten</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smtClean="0"/>
              <a:t>2/25/2026</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42439993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de-DE"/>
              <a:t>Mastertitelformat bearbeiten</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9741579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de-DE"/>
              <a:t>Mastertitelformat bearbeiten</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smtClean="0"/>
              <a:t>2/25/2026</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41310545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de-DE"/>
              <a:t>Mastertitelformat bearbeiten</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smtClean="0"/>
              <a:pPr/>
              <a:t>2/25/2026</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40186355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de-DE"/>
              <a:t>Mastertitelformat bearbeiten</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175327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de-DE"/>
              <a:t>Mastertitelformat bearbeiten</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smtClean="0"/>
              <a:t>2/25/2026</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40019628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de-DE"/>
              <a:t>Mastertitelformat bearbeiten</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smtClean="0"/>
              <a:t>2/25/2026</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6201551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de-DE"/>
              <a:t>Mastertitelformat bearbeiten</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5125305" y="1488985"/>
            <a:ext cx="6264350" cy="1696853"/>
          </a:xfrm>
        </p:spPr>
        <p:txBody>
          <a:bodyPr/>
          <a:lstStyle/>
          <a:p>
            <a:pPr lvl="0"/>
            <a:r>
              <a:rPr lang="de-DE"/>
              <a:t>Mastertextformat bearbeiten
Zweite Ebene
Dritte Ebene
Vierte Ebene
Fünfte Ebene</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
Zweite Ebene
Dritte Ebene
Vierte Ebene
Fünfte Ebene</a:t>
            </a:r>
            <a:endParaRPr lang="en-US" dirty="0"/>
          </a:p>
        </p:txBody>
      </p:sp>
      <p:sp>
        <p:nvSpPr>
          <p:cNvPr id="6" name="Content Placeholder 5"/>
          <p:cNvSpPr>
            <a:spLocks noGrp="1"/>
          </p:cNvSpPr>
          <p:nvPr>
            <p:ph sz="quarter" idx="4"/>
          </p:nvPr>
        </p:nvSpPr>
        <p:spPr>
          <a:xfrm>
            <a:off x="5118447" y="4351687"/>
            <a:ext cx="6265588" cy="1704060"/>
          </a:xfrm>
        </p:spPr>
        <p:txBody>
          <a:bodyPr/>
          <a:lstStyle/>
          <a:p>
            <a:pPr lvl="0"/>
            <a:r>
              <a:rPr lang="de-DE"/>
              <a:t>Mastertextformat bearbeiten
Zweite Ebene
Dritte Ebene
Vierte Ebene
Fünfte Ebene</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smtClean="0"/>
              <a:t>2/25/2026</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3374323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de-DE"/>
              <a:t>Mastertitelformat bearbeiten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2/25/2026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2514733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de-DE"/>
              <a:t>Mastertitelformat bearbeiten</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smtClean="0"/>
              <a:t>2/25/2026</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8853355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smtClean="0"/>
              <a:t>2/25/2026</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4030983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de-DE"/>
              <a:t>Mastertitelformat bearbeiten</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de-DE"/>
              <a:t>Mastertextformat bearbeiten
Zweite Ebene
Dritte Ebene
Vierte Ebene
Fünfte Ebene</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2/25/2026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42845829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de-DE"/>
              <a:t>Mastertitelformat bearbeiten</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smtClean="0"/>
              <a:t>2/25/2026</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1417002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de-DE"/>
              <a:t>Mastertitelformat bearbeiten</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7880680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de-DE"/>
              <a:t>Mastertitelformat bearbeiten</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smtClean="0"/>
              <a:t>2/25/2026</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794730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de-DE"/>
              <a:t>Mastertitelformat bearbeiten</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smtClean="0"/>
              <a:pPr/>
              <a:t>2/25/2026</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9950816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de-DE"/>
              <a:t>Mastertitelformat bearbeiten</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29409147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de-DE"/>
              <a:t>Mastertitelformat bearbeiten</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smtClean="0"/>
              <a:t>2/25/2026</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5405750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de-DE"/>
              <a:t>Mastertitelformat bearbeiten</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smtClean="0"/>
              <a:t>2/25/2026</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4042010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de-DE"/>
              <a:t>Mastertitelformat bearbeiten</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5125305" y="1488985"/>
            <a:ext cx="6264350" cy="1696853"/>
          </a:xfrm>
        </p:spPr>
        <p:txBody>
          <a:bodyPr/>
          <a:lstStyle/>
          <a:p>
            <a:pPr lvl="0"/>
            <a:r>
              <a:rPr lang="de-DE"/>
              <a:t>Mastertextformat bearbeiten
Zweite Ebene
Dritte Ebene
Vierte Ebene
Fünfte Ebene</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
Zweite Ebene
Dritte Ebene
Vierte Ebene
Fünfte Ebene</a:t>
            </a:r>
            <a:endParaRPr lang="en-US" dirty="0"/>
          </a:p>
        </p:txBody>
      </p:sp>
      <p:sp>
        <p:nvSpPr>
          <p:cNvPr id="6" name="Content Placeholder 5"/>
          <p:cNvSpPr>
            <a:spLocks noGrp="1"/>
          </p:cNvSpPr>
          <p:nvPr>
            <p:ph sz="quarter" idx="4"/>
          </p:nvPr>
        </p:nvSpPr>
        <p:spPr>
          <a:xfrm>
            <a:off x="5118447" y="4351687"/>
            <a:ext cx="6265588" cy="1704060"/>
          </a:xfrm>
        </p:spPr>
        <p:txBody>
          <a:bodyPr/>
          <a:lstStyle/>
          <a:p>
            <a:pPr lvl="0"/>
            <a:r>
              <a:rPr lang="de-DE"/>
              <a:t>Mastertextformat bearbeiten
Zweite Ebene
Dritte Ebene
Vierte Ebene
Fünfte Ebene</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smtClean="0"/>
              <a:t>2/25/2026</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4087977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de-DE"/>
              <a:t>Mastertitelformat bearbeiten</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5125305" y="1488985"/>
            <a:ext cx="6264350" cy="1696853"/>
          </a:xfrm>
        </p:spPr>
        <p:txBody>
          <a:bodyPr/>
          <a:lstStyle/>
          <a:p>
            <a:pPr lvl="0"/>
            <a:r>
              <a:rPr lang="de-DE"/>
              <a:t>Mastertextformat bearbeiten
Zweite Ebene
Dritte Ebene
Vierte Ebene
Fünfte Ebene</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
Zweite Ebene
Dritte Ebene
Vierte Ebene
Fünfte Ebene</a:t>
            </a:r>
            <a:endParaRPr lang="en-US" dirty="0"/>
          </a:p>
        </p:txBody>
      </p:sp>
      <p:sp>
        <p:nvSpPr>
          <p:cNvPr id="6" name="Content Placeholder 5"/>
          <p:cNvSpPr>
            <a:spLocks noGrp="1"/>
          </p:cNvSpPr>
          <p:nvPr>
            <p:ph sz="quarter" idx="4"/>
          </p:nvPr>
        </p:nvSpPr>
        <p:spPr>
          <a:xfrm>
            <a:off x="5118447" y="4351687"/>
            <a:ext cx="6265588" cy="1704060"/>
          </a:xfrm>
        </p:spPr>
        <p:txBody>
          <a:bodyPr/>
          <a:lstStyle/>
          <a:p>
            <a:pPr lvl="0"/>
            <a:r>
              <a:rPr lang="de-DE"/>
              <a:t>Mastertextformat bearbeiten
Zweite Ebene
Dritte Ebene
Vierte Ebene
Fünfte Ebene</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smtClean="0"/>
              <a:t>2/25/2026</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9080916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de-DE"/>
              <a:t>Mastertitelformat bearbeiten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2/25/2026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6605642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smtClean="0"/>
              <a:t>2/25/2026</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27940698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de-DE"/>
              <a:t>Mastertitelformat bearbeiten</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de-DE"/>
              <a:t>Mastertextformat bearbeiten
Zweite Ebene
Dritte Ebene
Vierte Ebene
Fünfte Ebene</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2/25/2026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8777219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de-DE"/>
              <a:t>Mastertitelformat bearbeiten</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smtClean="0"/>
              <a:t>2/25/2026</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2914137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de-DE"/>
              <a:t>Mastertitelformat bearbeiten</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41764093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de-DE"/>
              <a:t>Mastertitelformat bearbeiten</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smtClean="0"/>
              <a:t>2/25/2026</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856897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de-DE"/>
              <a:t>Mastertitelformat bearbeiten</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smtClean="0"/>
              <a:pPr/>
              <a:t>2/25/2026</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6034961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de-DE"/>
              <a:t>Mastertitelformat bearbeiten</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9016010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de-DE"/>
              <a:t>Mastertitelformat bearbeiten</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smtClean="0"/>
              <a:t>2/25/2026</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144921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de-DE"/>
              <a:t>Mastertitelformat bearbeiten</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smtClean="0"/>
              <a:t>2/25/2026</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176512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de-DE"/>
              <a:t>Mastertitelformat bearbeiten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2/25/2026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21443192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de-DE"/>
              <a:t>Mastertitelformat bearbeiten</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5125305" y="1488985"/>
            <a:ext cx="6264350" cy="1696853"/>
          </a:xfrm>
        </p:spPr>
        <p:txBody>
          <a:bodyPr/>
          <a:lstStyle/>
          <a:p>
            <a:pPr lvl="0"/>
            <a:r>
              <a:rPr lang="de-DE"/>
              <a:t>Mastertextformat bearbeiten
Zweite Ebene
Dritte Ebene
Vierte Ebene
Fünfte Ebene</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
Zweite Ebene
Dritte Ebene
Vierte Ebene
Fünfte Ebene</a:t>
            </a:r>
            <a:endParaRPr lang="en-US" dirty="0"/>
          </a:p>
        </p:txBody>
      </p:sp>
      <p:sp>
        <p:nvSpPr>
          <p:cNvPr id="6" name="Content Placeholder 5"/>
          <p:cNvSpPr>
            <a:spLocks noGrp="1"/>
          </p:cNvSpPr>
          <p:nvPr>
            <p:ph sz="quarter" idx="4"/>
          </p:nvPr>
        </p:nvSpPr>
        <p:spPr>
          <a:xfrm>
            <a:off x="5118447" y="4351687"/>
            <a:ext cx="6265588" cy="1704060"/>
          </a:xfrm>
        </p:spPr>
        <p:txBody>
          <a:bodyPr/>
          <a:lstStyle/>
          <a:p>
            <a:pPr lvl="0"/>
            <a:r>
              <a:rPr lang="de-DE"/>
              <a:t>Mastertextformat bearbeiten
Zweite Ebene
Dritte Ebene
Vierte Ebene
Fünfte Ebene</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smtClean="0"/>
              <a:t>2/25/2026</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2280858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de-DE"/>
              <a:t>Mastertitelformat bearbeiten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2/25/2026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0423779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smtClean="0"/>
              <a:t>2/25/2026</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502753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de-DE"/>
              <a:t>Mastertitelformat bearbeiten</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de-DE"/>
              <a:t>Mastertextformat bearbeiten
Zweite Ebene
Dritte Ebene
Vierte Ebene
Fünfte Ebene</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2/25/2026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0233285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de-DE"/>
              <a:t>Mastertitelformat bearbeiten</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smtClean="0"/>
              <a:t>2/25/2026</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3116213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de-DE"/>
              <a:t>Mastertitelformat bearbeiten</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6886687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de-DE"/>
              <a:t>Mastertitelformat bearbeiten</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smtClean="0"/>
              <a:t>2/25/2026</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4439847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de-DE"/>
              <a:t>Mastertitelformat bearbeiten</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smtClean="0"/>
              <a:pPr/>
              <a:t>2/25/2026</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5174655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de-DE"/>
              <a:t>Mastertitelformat bearbeiten</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7865117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de-DE"/>
              <a:t>Mastertitelformat bearbeiten</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smtClean="0"/>
              <a:t>2/25/2026</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4018138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smtClean="0"/>
              <a:t>2/25/2026</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273234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de-DE"/>
              <a:t>Mastertitelformat bearbeiten</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smtClean="0"/>
              <a:t>2/25/2026</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40266823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de-DE"/>
              <a:t>Mastertitelformat bearbeiten</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5125305" y="1488985"/>
            <a:ext cx="6264350" cy="1696853"/>
          </a:xfrm>
        </p:spPr>
        <p:txBody>
          <a:bodyPr/>
          <a:lstStyle/>
          <a:p>
            <a:pPr lvl="0"/>
            <a:r>
              <a:rPr lang="de-DE"/>
              <a:t>Mastertextformat bearbeiten
Zweite Ebene
Dritte Ebene
Vierte Ebene
Fünfte Ebene</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
Zweite Ebene
Dritte Ebene
Vierte Ebene
Fünfte Ebene</a:t>
            </a:r>
            <a:endParaRPr lang="en-US" dirty="0"/>
          </a:p>
        </p:txBody>
      </p:sp>
      <p:sp>
        <p:nvSpPr>
          <p:cNvPr id="6" name="Content Placeholder 5"/>
          <p:cNvSpPr>
            <a:spLocks noGrp="1"/>
          </p:cNvSpPr>
          <p:nvPr>
            <p:ph sz="quarter" idx="4"/>
          </p:nvPr>
        </p:nvSpPr>
        <p:spPr>
          <a:xfrm>
            <a:off x="5118447" y="4351687"/>
            <a:ext cx="6265588" cy="1704060"/>
          </a:xfrm>
        </p:spPr>
        <p:txBody>
          <a:bodyPr/>
          <a:lstStyle/>
          <a:p>
            <a:pPr lvl="0"/>
            <a:r>
              <a:rPr lang="de-DE"/>
              <a:t>Mastertextformat bearbeiten
Zweite Ebene
Dritte Ebene
Vierte Ebene
Fünfte Ebene</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smtClean="0"/>
              <a:t>2/25/2026</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26565261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de-DE"/>
              <a:t>Mastertitelformat bearbeiten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2/25/2026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543333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smtClean="0"/>
              <a:t>2/25/2026</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0723892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de-DE"/>
              <a:t>Mastertitelformat bearbeiten</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de-DE"/>
              <a:t>Mastertextformat bearbeiten
Zweite Ebene
Dritte Ebene
Vierte Ebene
Fünfte Ebene</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2/25/2026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0136298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de-DE"/>
              <a:t>Mastertitelformat bearbeiten</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smtClean="0"/>
              <a:t>2/25/2026</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0712917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de-DE"/>
              <a:t>Mastertitelformat bearbeiten</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46712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de-DE"/>
              <a:t>Mastertitelformat bearbeiten</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smtClean="0"/>
              <a:t>2/25/2026</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2175959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de-DE"/>
              <a:t>Mastertitelformat bearbeiten</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de-DE"/>
              <a:t>Mastertextformat bearbeiten
Zweite Ebene
Dritte Ebene
Vierte Ebene
Fünfte Ebene</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2/25/2026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235396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de-DE"/>
              <a:t>Mastertitelformat bearbeiten</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smtClean="0"/>
              <a:t>2/25/2026</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34975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rgbClr val="36928D"/>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smtClean="0"/>
              <a:pPr/>
              <a:t>2/25/2026</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37279246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pct5">
          <a:fgClr>
            <a:srgbClr val="36928D"/>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smtClean="0"/>
              <a:pPr/>
              <a:t>2/25/2026</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287831606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smtClean="0"/>
              <a:pPr/>
              <a:t>2/25/2026</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155633328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smtClean="0"/>
              <a:pPr/>
              <a:t>2/25/2026</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122281996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smtClean="0"/>
              <a:pPr/>
              <a:t>2/25/2026</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160607518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smtClean="0"/>
              <a:pPr/>
              <a:t>2/25/2026</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189512079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smtClean="0"/>
              <a:pPr/>
              <a:t>2/25/2026</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296852581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hyperlink" Target="mailto:Jugendhilfestation-bebra@beisehaus.de" TargetMode="External"/><Relationship Id="rId2" Type="http://schemas.openxmlformats.org/officeDocument/2006/relationships/hyperlink" Target="mailto:Jhs1.diakonie.hefrof@ekkw.de" TargetMode="External"/><Relationship Id="rId1" Type="http://schemas.openxmlformats.org/officeDocument/2006/relationships/slideLayout" Target="../slideLayouts/slideLayout13.xml"/><Relationship Id="rId5" Type="http://schemas.openxmlformats.org/officeDocument/2006/relationships/image" Target="../media/image1.jpg"/><Relationship Id="rId4" Type="http://schemas.openxmlformats.org/officeDocument/2006/relationships/hyperlink" Target="mailto:Altes-saegewerk@ptw-hef.d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haltepunkt.org/" TargetMode="External"/><Relationship Id="rId1" Type="http://schemas.openxmlformats.org/officeDocument/2006/relationships/slideLayout" Target="../slideLayouts/slideLayout6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jp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mailto:Tanja.Klingelhoefer@kultus.hessen.de" TargetMode="External"/><Relationship Id="rId1" Type="http://schemas.openxmlformats.org/officeDocument/2006/relationships/slideLayout" Target="../slideLayouts/slideLayout68.xml"/><Relationship Id="rId5" Type="http://schemas.openxmlformats.org/officeDocument/2006/relationships/image" Target="../media/image17.png"/><Relationship Id="rId4" Type="http://schemas.openxmlformats.org/officeDocument/2006/relationships/hyperlink" Target="mailto:pd-hersfeld.ppoh@polizei.hessen.de"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8.png"/><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7.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g"/><Relationship Id="rId1" Type="http://schemas.openxmlformats.org/officeDocument/2006/relationships/slideLayout" Target="../slideLayouts/slideLayout72.xml"/><Relationship Id="rId4" Type="http://schemas.openxmlformats.org/officeDocument/2006/relationships/image" Target="../media/image20.jpg"/></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g"/><Relationship Id="rId1" Type="http://schemas.openxmlformats.org/officeDocument/2006/relationships/slideLayout" Target="../slideLayouts/slideLayout72.xml"/><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jp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4.xml"/><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g"/><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3" Type="http://schemas.openxmlformats.org/officeDocument/2006/relationships/hyperlink" Target="https://www.benundstella.de/" TargetMode="External"/><Relationship Id="rId2" Type="http://schemas.openxmlformats.org/officeDocument/2006/relationships/image" Target="../media/image1.jpg"/><Relationship Id="rId1" Type="http://schemas.openxmlformats.org/officeDocument/2006/relationships/slideLayout" Target="../slideLayouts/slideLayout57.xml"/><Relationship Id="rId6" Type="http://schemas.openxmlformats.org/officeDocument/2006/relationships/hyperlink" Target="http://www.was-geht-zu-weit.de/" TargetMode="External"/><Relationship Id="rId5" Type="http://schemas.openxmlformats.org/officeDocument/2006/relationships/hyperlink" Target="http://www.echt-krass.info/" TargetMode="External"/><Relationship Id="rId4" Type="http://schemas.openxmlformats.org/officeDocument/2006/relationships/hyperlink" Target="https://www.jugendschutz-niedersachsen.de/gemeinsam-gegen-sexuellen-missbrauch/sexueller-missbrauch-infos-fuer-kids/"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1.jp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D047614-6320-D44D-81B8-D4F265DFE6FC}"/>
              </a:ext>
            </a:extLst>
          </p:cNvPr>
          <p:cNvPicPr>
            <a:picLocks noChangeAspect="1"/>
          </p:cNvPicPr>
          <p:nvPr/>
        </p:nvPicPr>
        <p:blipFill>
          <a:blip r:embed="rId2"/>
          <a:stretch>
            <a:fillRect/>
          </a:stretch>
        </p:blipFill>
        <p:spPr>
          <a:xfrm>
            <a:off x="8144933" y="878533"/>
            <a:ext cx="3533100" cy="4994654"/>
          </a:xfrm>
          <a:prstGeom prst="rect">
            <a:avLst/>
          </a:prstGeom>
        </p:spPr>
      </p:pic>
      <p:sp>
        <p:nvSpPr>
          <p:cNvPr id="4" name="Textfeld 3">
            <a:extLst>
              <a:ext uri="{FF2B5EF4-FFF2-40B4-BE49-F238E27FC236}">
                <a16:creationId xmlns:a16="http://schemas.microsoft.com/office/drawing/2014/main" id="{CF063EB3-2F33-8546-BB2D-E722F5BB049D}"/>
              </a:ext>
            </a:extLst>
          </p:cNvPr>
          <p:cNvSpPr txBox="1"/>
          <p:nvPr/>
        </p:nvSpPr>
        <p:spPr>
          <a:xfrm>
            <a:off x="-880533" y="2574433"/>
            <a:ext cx="9347200" cy="1261884"/>
          </a:xfrm>
          <a:prstGeom prst="rect">
            <a:avLst/>
          </a:prstGeom>
          <a:noFill/>
        </p:spPr>
        <p:txBody>
          <a:bodyPr wrap="square" rtlCol="0">
            <a:spAutoFit/>
          </a:bodyPr>
          <a:lstStyle/>
          <a:p>
            <a:pPr algn="ctr"/>
            <a:r>
              <a:rPr lang="de-DE" sz="4000" dirty="0">
                <a:solidFill>
                  <a:schemeClr val="bg1"/>
                </a:solidFill>
                <a:latin typeface="+mj-lt"/>
              </a:rPr>
              <a:t>SCHUTZKONZEPT</a:t>
            </a:r>
          </a:p>
          <a:p>
            <a:pPr algn="ctr"/>
            <a:r>
              <a:rPr lang="de-DE" sz="3600" dirty="0">
                <a:solidFill>
                  <a:schemeClr val="bg1"/>
                </a:solidFill>
                <a:latin typeface="+mj-lt"/>
              </a:rPr>
              <a:t>gegen sexuelle Gewalt </a:t>
            </a:r>
          </a:p>
        </p:txBody>
      </p:sp>
      <p:sp>
        <p:nvSpPr>
          <p:cNvPr id="8" name="Textfeld 7">
            <a:extLst>
              <a:ext uri="{FF2B5EF4-FFF2-40B4-BE49-F238E27FC236}">
                <a16:creationId xmlns:a16="http://schemas.microsoft.com/office/drawing/2014/main" id="{33E12574-7586-AC42-BB34-D8C09B40B243}"/>
              </a:ext>
            </a:extLst>
          </p:cNvPr>
          <p:cNvSpPr txBox="1"/>
          <p:nvPr/>
        </p:nvSpPr>
        <p:spPr>
          <a:xfrm>
            <a:off x="10701866" y="6488668"/>
            <a:ext cx="2573867" cy="369332"/>
          </a:xfrm>
          <a:prstGeom prst="rect">
            <a:avLst/>
          </a:prstGeom>
          <a:noFill/>
        </p:spPr>
        <p:txBody>
          <a:bodyPr wrap="square" rtlCol="0">
            <a:spAutoFit/>
          </a:bodyPr>
          <a:lstStyle/>
          <a:p>
            <a:r>
              <a:rPr lang="de-DE" dirty="0">
                <a:solidFill>
                  <a:schemeClr val="accent1"/>
                </a:solidFill>
                <a:latin typeface="+mj-lt"/>
              </a:rPr>
              <a:t>Stand 02/26</a:t>
            </a:r>
          </a:p>
        </p:txBody>
      </p:sp>
    </p:spTree>
    <p:extLst>
      <p:ext uri="{BB962C8B-B14F-4D97-AF65-F5344CB8AC3E}">
        <p14:creationId xmlns:p14="http://schemas.microsoft.com/office/powerpoint/2010/main" val="2889495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C45313-A7D2-404A-B859-E30F916C5300}"/>
              </a:ext>
            </a:extLst>
          </p:cNvPr>
          <p:cNvSpPr>
            <a:spLocks noGrp="1"/>
          </p:cNvSpPr>
          <p:nvPr>
            <p:ph type="title"/>
          </p:nvPr>
        </p:nvSpPr>
        <p:spPr/>
        <p:txBody>
          <a:bodyPr/>
          <a:lstStyle/>
          <a:p>
            <a:r>
              <a:rPr lang="de-DE" dirty="0"/>
              <a:t>Wichtige Informationen</a:t>
            </a:r>
          </a:p>
        </p:txBody>
      </p:sp>
      <p:sp>
        <p:nvSpPr>
          <p:cNvPr id="9" name="Textfeld 8">
            <a:extLst>
              <a:ext uri="{FF2B5EF4-FFF2-40B4-BE49-F238E27FC236}">
                <a16:creationId xmlns:a16="http://schemas.microsoft.com/office/drawing/2014/main" id="{967404FF-DB9C-BA41-9268-768649C223D6}"/>
              </a:ext>
            </a:extLst>
          </p:cNvPr>
          <p:cNvSpPr txBox="1"/>
          <p:nvPr/>
        </p:nvSpPr>
        <p:spPr>
          <a:xfrm>
            <a:off x="7476462" y="657508"/>
            <a:ext cx="3923858" cy="5539978"/>
          </a:xfrm>
          <a:prstGeom prst="rect">
            <a:avLst/>
          </a:prstGeom>
          <a:noFill/>
        </p:spPr>
        <p:txBody>
          <a:bodyPr wrap="square" rtlCol="0">
            <a:spAutoFit/>
          </a:bodyPr>
          <a:lstStyle/>
          <a:p>
            <a:r>
              <a:rPr lang="de-DE" sz="1400" dirty="0" err="1"/>
              <a:t>iseF</a:t>
            </a:r>
            <a:r>
              <a:rPr lang="de-DE" sz="1400" dirty="0"/>
              <a:t>- (F)</a:t>
            </a:r>
            <a:r>
              <a:rPr lang="de-DE" sz="1400" dirty="0" err="1"/>
              <a:t>achkräfte</a:t>
            </a:r>
            <a:r>
              <a:rPr lang="de-DE" sz="1400" dirty="0"/>
              <a:t>: </a:t>
            </a:r>
          </a:p>
          <a:p>
            <a:r>
              <a:rPr lang="de-DE" sz="1400" dirty="0"/>
              <a:t>Alexandra </a:t>
            </a:r>
            <a:r>
              <a:rPr lang="de-DE" sz="1400" dirty="0" err="1"/>
              <a:t>Balzereit</a:t>
            </a:r>
            <a:r>
              <a:rPr lang="de-DE" sz="1400" dirty="0"/>
              <a:t>: </a:t>
            </a:r>
          </a:p>
          <a:p>
            <a:r>
              <a:rPr lang="de-DE" sz="1400" dirty="0"/>
              <a:t>06621/71623</a:t>
            </a:r>
          </a:p>
          <a:p>
            <a:r>
              <a:rPr lang="de-DE" sz="1400" dirty="0"/>
              <a:t>0151/67709916</a:t>
            </a:r>
          </a:p>
          <a:p>
            <a:r>
              <a:rPr lang="de-DE" sz="1400" dirty="0">
                <a:solidFill>
                  <a:srgbClr val="36928D"/>
                </a:solidFill>
                <a:hlinkClick r:id="rId2">
                  <a:extLst>
                    <a:ext uri="{A12FA001-AC4F-418D-AE19-62706E023703}">
                      <ahyp:hlinkClr xmlns:ahyp="http://schemas.microsoft.com/office/drawing/2018/hyperlinkcolor" val="tx"/>
                    </a:ext>
                  </a:extLst>
                </a:hlinkClick>
              </a:rPr>
              <a:t>Jhs1.diakonie.hefrof@ekkw.de</a:t>
            </a:r>
            <a:endParaRPr lang="de-DE" sz="1400" dirty="0">
              <a:solidFill>
                <a:srgbClr val="36928D"/>
              </a:solidFill>
            </a:endParaRPr>
          </a:p>
          <a:p>
            <a:endParaRPr lang="de-DE" sz="1400" dirty="0"/>
          </a:p>
          <a:p>
            <a:r>
              <a:rPr lang="de-DE" sz="1400" dirty="0"/>
              <a:t>Friederike Klöckner/Sarah Böck</a:t>
            </a:r>
          </a:p>
          <a:p>
            <a:r>
              <a:rPr lang="de-DE" sz="1400" dirty="0"/>
              <a:t>05685/78099720</a:t>
            </a:r>
          </a:p>
          <a:p>
            <a:r>
              <a:rPr lang="de-DE" sz="1400" u="sng" dirty="0">
                <a:solidFill>
                  <a:srgbClr val="36928D"/>
                </a:solidFill>
                <a:hlinkClick r:id="rId3">
                  <a:extLst>
                    <a:ext uri="{A12FA001-AC4F-418D-AE19-62706E023703}">
                      <ahyp:hlinkClr xmlns:ahyp="http://schemas.microsoft.com/office/drawing/2018/hyperlinkcolor" val="tx"/>
                    </a:ext>
                  </a:extLst>
                </a:hlinkClick>
              </a:rPr>
              <a:t>Jugendhilfestation-bebra@beisehaus.de</a:t>
            </a:r>
            <a:endParaRPr lang="de-DE" sz="1400" u="sng" dirty="0">
              <a:solidFill>
                <a:srgbClr val="36928D"/>
              </a:solidFill>
            </a:endParaRPr>
          </a:p>
          <a:p>
            <a:endParaRPr lang="de-DE" sz="1400" dirty="0">
              <a:solidFill>
                <a:srgbClr val="FFFF00"/>
              </a:solidFill>
            </a:endParaRPr>
          </a:p>
          <a:p>
            <a:r>
              <a:rPr lang="de-DE" sz="1400" dirty="0"/>
              <a:t>Elke Spengler</a:t>
            </a:r>
          </a:p>
          <a:p>
            <a:r>
              <a:rPr lang="de-DE" sz="1400" dirty="0"/>
              <a:t>0172/5768310</a:t>
            </a:r>
          </a:p>
          <a:p>
            <a:r>
              <a:rPr lang="de-DE" sz="1400" dirty="0">
                <a:solidFill>
                  <a:srgbClr val="36928D"/>
                </a:solidFill>
              </a:rPr>
              <a:t>Juhi-nord@hephata.de</a:t>
            </a:r>
          </a:p>
          <a:p>
            <a:endParaRPr lang="de-DE" dirty="0"/>
          </a:p>
          <a:p>
            <a:r>
              <a:rPr lang="de-DE" sz="1400" dirty="0"/>
              <a:t>Sandra Gottwald/Lena </a:t>
            </a:r>
            <a:r>
              <a:rPr lang="de-DE" sz="1400" dirty="0" err="1"/>
              <a:t>Holtzmann</a:t>
            </a:r>
            <a:endParaRPr lang="de-DE" sz="1400" dirty="0"/>
          </a:p>
          <a:p>
            <a:r>
              <a:rPr lang="de-DE" sz="1400" dirty="0"/>
              <a:t>06629/808479</a:t>
            </a:r>
          </a:p>
          <a:p>
            <a:r>
              <a:rPr lang="de-DE" sz="1400" dirty="0">
                <a:solidFill>
                  <a:srgbClr val="36928D"/>
                </a:solidFill>
                <a:hlinkClick r:id="rId4">
                  <a:extLst>
                    <a:ext uri="{A12FA001-AC4F-418D-AE19-62706E023703}">
                      <ahyp:hlinkClr xmlns:ahyp="http://schemas.microsoft.com/office/drawing/2018/hyperlinkcolor" val="tx"/>
                    </a:ext>
                  </a:extLst>
                </a:hlinkClick>
              </a:rPr>
              <a:t>Altes-saegewerk@ptw-hef.de</a:t>
            </a:r>
            <a:endParaRPr lang="de-DE" sz="1400" dirty="0">
              <a:solidFill>
                <a:srgbClr val="36928D"/>
              </a:solidFill>
            </a:endParaRPr>
          </a:p>
          <a:p>
            <a:endParaRPr lang="de-DE" sz="1400" dirty="0">
              <a:solidFill>
                <a:srgbClr val="FFFF00"/>
              </a:solidFill>
            </a:endParaRPr>
          </a:p>
          <a:p>
            <a:r>
              <a:rPr lang="de-DE" sz="1400" dirty="0"/>
              <a:t>Maren Colton (pro </a:t>
            </a:r>
            <a:r>
              <a:rPr lang="de-DE" sz="1400" dirty="0" err="1"/>
              <a:t>familia</a:t>
            </a:r>
            <a:r>
              <a:rPr lang="de-DE" sz="1400" dirty="0"/>
              <a:t>)</a:t>
            </a:r>
          </a:p>
          <a:p>
            <a:r>
              <a:rPr lang="de-DE" sz="1400" dirty="0"/>
              <a:t>06621/918911</a:t>
            </a:r>
          </a:p>
          <a:p>
            <a:r>
              <a:rPr lang="de-DE" sz="1400" dirty="0">
                <a:solidFill>
                  <a:srgbClr val="36928D"/>
                </a:solidFill>
              </a:rPr>
              <a:t>Bad-hersfeld@profamilia.de</a:t>
            </a:r>
          </a:p>
          <a:p>
            <a:endParaRPr lang="de-DE" sz="1400" dirty="0"/>
          </a:p>
          <a:p>
            <a:endParaRPr lang="de-DE" sz="1400" dirty="0"/>
          </a:p>
          <a:p>
            <a:r>
              <a:rPr lang="de-DE" sz="1400" dirty="0"/>
              <a:t>Eine aktuelle Liste der zuständigen </a:t>
            </a:r>
            <a:r>
              <a:rPr lang="de-DE" sz="1400" dirty="0" err="1"/>
              <a:t>iseF´s</a:t>
            </a:r>
            <a:r>
              <a:rPr lang="de-DE" sz="1400" dirty="0"/>
              <a:t> ist im Schulportal zu finden</a:t>
            </a:r>
          </a:p>
        </p:txBody>
      </p:sp>
      <p:sp>
        <p:nvSpPr>
          <p:cNvPr id="10" name="Titel 1">
            <a:extLst>
              <a:ext uri="{FF2B5EF4-FFF2-40B4-BE49-F238E27FC236}">
                <a16:creationId xmlns:a16="http://schemas.microsoft.com/office/drawing/2014/main" id="{F6D2E2E7-6729-454B-A913-3EDEB5B6F558}"/>
              </a:ext>
            </a:extLst>
          </p:cNvPr>
          <p:cNvSpPr txBox="1">
            <a:spLocks/>
          </p:cNvSpPr>
          <p:nvPr/>
        </p:nvSpPr>
        <p:spPr>
          <a:xfrm>
            <a:off x="852454" y="708905"/>
            <a:ext cx="3498979" cy="2456442"/>
          </a:xfrm>
          <a:prstGeom prst="rect">
            <a:avLst/>
          </a:prstGeom>
        </p:spPr>
        <p:txBody>
          <a:bodyPr vert="horz" lIns="228600" tIns="228600" rIns="228600" bIns="228600" rtlCol="0" anchor="ctr">
            <a:normAutofit/>
          </a:bodyPr>
          <a:lstStyle>
            <a:lvl1pPr algn="ctr" defTabSz="914400" rtl="0" eaLnBrk="1" latinLnBrk="0" hangingPunct="1">
              <a:lnSpc>
                <a:spcPct val="85000"/>
              </a:lnSpc>
              <a:spcBef>
                <a:spcPct val="0"/>
              </a:spcBef>
              <a:buNone/>
              <a:defRPr sz="4000" b="0" i="0" kern="1200" cap="none" spc="-150">
                <a:solidFill>
                  <a:srgbClr val="FFFEFF"/>
                </a:solidFill>
                <a:effectLst/>
                <a:latin typeface="+mj-lt"/>
                <a:ea typeface="+mj-ea"/>
                <a:cs typeface="+mj-cs"/>
              </a:defRPr>
            </a:lvl1pPr>
          </a:lstStyle>
          <a:p>
            <a:r>
              <a:rPr lang="de-DE" sz="3200" dirty="0"/>
              <a:t>Interventionsplan B</a:t>
            </a:r>
          </a:p>
        </p:txBody>
      </p:sp>
      <p:pic>
        <p:nvPicPr>
          <p:cNvPr id="11" name="Grafik 10">
            <a:extLst>
              <a:ext uri="{FF2B5EF4-FFF2-40B4-BE49-F238E27FC236}">
                <a16:creationId xmlns:a16="http://schemas.microsoft.com/office/drawing/2014/main" id="{20B75512-452D-B741-A03B-9FDD048819D1}"/>
              </a:ext>
            </a:extLst>
          </p:cNvPr>
          <p:cNvPicPr>
            <a:picLocks noChangeAspect="1"/>
          </p:cNvPicPr>
          <p:nvPr/>
        </p:nvPicPr>
        <p:blipFill>
          <a:blip r:embed="rId5"/>
          <a:stretch>
            <a:fillRect/>
          </a:stretch>
        </p:blipFill>
        <p:spPr>
          <a:xfrm>
            <a:off x="2312811" y="5188528"/>
            <a:ext cx="964654" cy="1363707"/>
          </a:xfrm>
          <a:prstGeom prst="rect">
            <a:avLst/>
          </a:prstGeom>
        </p:spPr>
      </p:pic>
    </p:spTree>
    <p:extLst>
      <p:ext uri="{BB962C8B-B14F-4D97-AF65-F5344CB8AC3E}">
        <p14:creationId xmlns:p14="http://schemas.microsoft.com/office/powerpoint/2010/main" val="1449135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D616BD-290B-944A-AE63-B39FB1212A57}"/>
              </a:ext>
            </a:extLst>
          </p:cNvPr>
          <p:cNvSpPr>
            <a:spLocks noGrp="1"/>
          </p:cNvSpPr>
          <p:nvPr>
            <p:ph type="title"/>
          </p:nvPr>
        </p:nvSpPr>
        <p:spPr/>
        <p:txBody>
          <a:bodyPr>
            <a:noAutofit/>
          </a:bodyPr>
          <a:lstStyle/>
          <a:p>
            <a:pPr algn="l"/>
            <a:r>
              <a:rPr lang="de-DE" sz="3200" dirty="0"/>
              <a:t>Bei Verdacht auf sexuellen Übergriff von Schülerinnen und Schülern untereinander</a:t>
            </a:r>
          </a:p>
        </p:txBody>
      </p:sp>
      <p:pic>
        <p:nvPicPr>
          <p:cNvPr id="5" name="Grafik 4">
            <a:extLst>
              <a:ext uri="{FF2B5EF4-FFF2-40B4-BE49-F238E27FC236}">
                <a16:creationId xmlns:a16="http://schemas.microsoft.com/office/drawing/2014/main" id="{C5C1F168-8AFD-1449-98AE-3B72919D050D}"/>
              </a:ext>
            </a:extLst>
          </p:cNvPr>
          <p:cNvPicPr>
            <a:picLocks noChangeAspect="1"/>
          </p:cNvPicPr>
          <p:nvPr/>
        </p:nvPicPr>
        <p:blipFill>
          <a:blip r:embed="rId2"/>
          <a:stretch>
            <a:fillRect/>
          </a:stretch>
        </p:blipFill>
        <p:spPr>
          <a:xfrm>
            <a:off x="2312811" y="5188528"/>
            <a:ext cx="964654" cy="1363707"/>
          </a:xfrm>
          <a:prstGeom prst="rect">
            <a:avLst/>
          </a:prstGeom>
        </p:spPr>
      </p:pic>
      <p:sp>
        <p:nvSpPr>
          <p:cNvPr id="6" name="Titel 1">
            <a:extLst>
              <a:ext uri="{FF2B5EF4-FFF2-40B4-BE49-F238E27FC236}">
                <a16:creationId xmlns:a16="http://schemas.microsoft.com/office/drawing/2014/main" id="{618F0E31-7A22-8644-B2D2-DEAB070FEEEC}"/>
              </a:ext>
            </a:extLst>
          </p:cNvPr>
          <p:cNvSpPr txBox="1">
            <a:spLocks/>
          </p:cNvSpPr>
          <p:nvPr/>
        </p:nvSpPr>
        <p:spPr>
          <a:xfrm>
            <a:off x="852454" y="708905"/>
            <a:ext cx="3498979" cy="2456442"/>
          </a:xfrm>
          <a:prstGeom prst="rect">
            <a:avLst/>
          </a:prstGeom>
        </p:spPr>
        <p:txBody>
          <a:bodyPr vert="horz" lIns="228600" tIns="228600" rIns="228600" bIns="228600" rtlCol="0" anchor="ctr">
            <a:normAutofit/>
          </a:bodyPr>
          <a:lstStyle>
            <a:lvl1pPr algn="ctr" defTabSz="914400" rtl="0" eaLnBrk="1" latinLnBrk="0" hangingPunct="1">
              <a:lnSpc>
                <a:spcPct val="85000"/>
              </a:lnSpc>
              <a:spcBef>
                <a:spcPct val="0"/>
              </a:spcBef>
              <a:buNone/>
              <a:defRPr sz="4000" b="0" i="0" kern="1200" cap="none" spc="-150">
                <a:solidFill>
                  <a:srgbClr val="FFFEFF"/>
                </a:solidFill>
                <a:effectLst/>
                <a:latin typeface="+mj-lt"/>
                <a:ea typeface="+mj-ea"/>
                <a:cs typeface="+mj-cs"/>
              </a:defRPr>
            </a:lvl1pPr>
          </a:lstStyle>
          <a:p>
            <a:r>
              <a:rPr lang="de-DE" sz="3200" dirty="0"/>
              <a:t>Interventionsplan C</a:t>
            </a:r>
          </a:p>
        </p:txBody>
      </p:sp>
      <p:pic>
        <p:nvPicPr>
          <p:cNvPr id="4" name="Grafik 3">
            <a:extLst>
              <a:ext uri="{FF2B5EF4-FFF2-40B4-BE49-F238E27FC236}">
                <a16:creationId xmlns:a16="http://schemas.microsoft.com/office/drawing/2014/main" id="{D98EA15A-BE2C-994E-B212-D35BC641A67D}"/>
              </a:ext>
            </a:extLst>
          </p:cNvPr>
          <p:cNvPicPr>
            <a:picLocks noChangeAspect="1"/>
          </p:cNvPicPr>
          <p:nvPr/>
        </p:nvPicPr>
        <p:blipFill>
          <a:blip r:embed="rId3"/>
          <a:stretch>
            <a:fillRect/>
          </a:stretch>
        </p:blipFill>
        <p:spPr>
          <a:xfrm>
            <a:off x="5472500" y="26126"/>
            <a:ext cx="4747846" cy="6858000"/>
          </a:xfrm>
          <a:prstGeom prst="rect">
            <a:avLst/>
          </a:prstGeom>
        </p:spPr>
      </p:pic>
    </p:spTree>
    <p:extLst>
      <p:ext uri="{BB962C8B-B14F-4D97-AF65-F5344CB8AC3E}">
        <p14:creationId xmlns:p14="http://schemas.microsoft.com/office/powerpoint/2010/main" val="3174710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D616BD-290B-944A-AE63-B39FB1212A57}"/>
              </a:ext>
            </a:extLst>
          </p:cNvPr>
          <p:cNvSpPr>
            <a:spLocks noGrp="1"/>
          </p:cNvSpPr>
          <p:nvPr>
            <p:ph type="title"/>
          </p:nvPr>
        </p:nvSpPr>
        <p:spPr/>
        <p:txBody>
          <a:bodyPr>
            <a:normAutofit fontScale="90000"/>
          </a:bodyPr>
          <a:lstStyle/>
          <a:p>
            <a:r>
              <a:rPr lang="de-DE" dirty="0"/>
              <a:t>Bei Übergriffen auf Mitarbeitende der Schule </a:t>
            </a:r>
          </a:p>
        </p:txBody>
      </p:sp>
      <p:pic>
        <p:nvPicPr>
          <p:cNvPr id="5" name="Grafik 4">
            <a:extLst>
              <a:ext uri="{FF2B5EF4-FFF2-40B4-BE49-F238E27FC236}">
                <a16:creationId xmlns:a16="http://schemas.microsoft.com/office/drawing/2014/main" id="{C5C1F168-8AFD-1449-98AE-3B72919D050D}"/>
              </a:ext>
            </a:extLst>
          </p:cNvPr>
          <p:cNvPicPr>
            <a:picLocks noChangeAspect="1"/>
          </p:cNvPicPr>
          <p:nvPr/>
        </p:nvPicPr>
        <p:blipFill>
          <a:blip r:embed="rId2"/>
          <a:stretch>
            <a:fillRect/>
          </a:stretch>
        </p:blipFill>
        <p:spPr>
          <a:xfrm>
            <a:off x="2312811" y="5188528"/>
            <a:ext cx="964654" cy="1363707"/>
          </a:xfrm>
          <a:prstGeom prst="rect">
            <a:avLst/>
          </a:prstGeom>
        </p:spPr>
      </p:pic>
      <p:sp>
        <p:nvSpPr>
          <p:cNvPr id="6" name="Titel 1">
            <a:extLst>
              <a:ext uri="{FF2B5EF4-FFF2-40B4-BE49-F238E27FC236}">
                <a16:creationId xmlns:a16="http://schemas.microsoft.com/office/drawing/2014/main" id="{9AC83B28-53FB-D64A-BB24-C159DB68A0D8}"/>
              </a:ext>
            </a:extLst>
          </p:cNvPr>
          <p:cNvSpPr txBox="1">
            <a:spLocks/>
          </p:cNvSpPr>
          <p:nvPr/>
        </p:nvSpPr>
        <p:spPr>
          <a:xfrm>
            <a:off x="852454" y="708905"/>
            <a:ext cx="3498979" cy="2456442"/>
          </a:xfrm>
          <a:prstGeom prst="rect">
            <a:avLst/>
          </a:prstGeom>
        </p:spPr>
        <p:txBody>
          <a:bodyPr vert="horz" lIns="228600" tIns="228600" rIns="228600" bIns="228600" rtlCol="0" anchor="ctr">
            <a:normAutofit/>
          </a:bodyPr>
          <a:lstStyle>
            <a:lvl1pPr algn="ctr" defTabSz="914400" rtl="0" eaLnBrk="1" latinLnBrk="0" hangingPunct="1">
              <a:lnSpc>
                <a:spcPct val="85000"/>
              </a:lnSpc>
              <a:spcBef>
                <a:spcPct val="0"/>
              </a:spcBef>
              <a:buNone/>
              <a:defRPr sz="4000" b="0" i="0" kern="1200" cap="none" spc="-150">
                <a:solidFill>
                  <a:srgbClr val="FFFEFF"/>
                </a:solidFill>
                <a:effectLst/>
                <a:latin typeface="+mj-lt"/>
                <a:ea typeface="+mj-ea"/>
                <a:cs typeface="+mj-cs"/>
              </a:defRPr>
            </a:lvl1pPr>
          </a:lstStyle>
          <a:p>
            <a:r>
              <a:rPr lang="de-DE" sz="3200" dirty="0"/>
              <a:t>Interventionsplan D</a:t>
            </a:r>
          </a:p>
        </p:txBody>
      </p:sp>
      <p:pic>
        <p:nvPicPr>
          <p:cNvPr id="4" name="Grafik 3">
            <a:extLst>
              <a:ext uri="{FF2B5EF4-FFF2-40B4-BE49-F238E27FC236}">
                <a16:creationId xmlns:a16="http://schemas.microsoft.com/office/drawing/2014/main" id="{E151E4EA-DBA3-7747-B56A-0E512F260120}"/>
              </a:ext>
            </a:extLst>
          </p:cNvPr>
          <p:cNvPicPr>
            <a:picLocks noChangeAspect="1"/>
          </p:cNvPicPr>
          <p:nvPr/>
        </p:nvPicPr>
        <p:blipFill>
          <a:blip r:embed="rId3"/>
          <a:stretch>
            <a:fillRect/>
          </a:stretch>
        </p:blipFill>
        <p:spPr>
          <a:xfrm>
            <a:off x="5498625" y="39189"/>
            <a:ext cx="4747846" cy="6858000"/>
          </a:xfrm>
          <a:prstGeom prst="rect">
            <a:avLst/>
          </a:prstGeom>
        </p:spPr>
      </p:pic>
    </p:spTree>
    <p:extLst>
      <p:ext uri="{BB962C8B-B14F-4D97-AF65-F5344CB8AC3E}">
        <p14:creationId xmlns:p14="http://schemas.microsoft.com/office/powerpoint/2010/main" val="1877684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D616BD-290B-944A-AE63-B39FB1212A57}"/>
              </a:ext>
            </a:extLst>
          </p:cNvPr>
          <p:cNvSpPr>
            <a:spLocks noGrp="1"/>
          </p:cNvSpPr>
          <p:nvPr>
            <p:ph type="title"/>
          </p:nvPr>
        </p:nvSpPr>
        <p:spPr/>
        <p:txBody>
          <a:bodyPr>
            <a:noAutofit/>
          </a:bodyPr>
          <a:lstStyle/>
          <a:p>
            <a:pPr algn="l"/>
            <a:endParaRPr lang="de-DE" sz="3200" dirty="0"/>
          </a:p>
        </p:txBody>
      </p:sp>
      <p:pic>
        <p:nvPicPr>
          <p:cNvPr id="5" name="Grafik 4">
            <a:extLst>
              <a:ext uri="{FF2B5EF4-FFF2-40B4-BE49-F238E27FC236}">
                <a16:creationId xmlns:a16="http://schemas.microsoft.com/office/drawing/2014/main" id="{C5C1F168-8AFD-1449-98AE-3B72919D050D}"/>
              </a:ext>
            </a:extLst>
          </p:cNvPr>
          <p:cNvPicPr>
            <a:picLocks noChangeAspect="1"/>
          </p:cNvPicPr>
          <p:nvPr/>
        </p:nvPicPr>
        <p:blipFill>
          <a:blip r:embed="rId2"/>
          <a:stretch>
            <a:fillRect/>
          </a:stretch>
        </p:blipFill>
        <p:spPr>
          <a:xfrm>
            <a:off x="2312811" y="5188528"/>
            <a:ext cx="964654" cy="1363707"/>
          </a:xfrm>
          <a:prstGeom prst="rect">
            <a:avLst/>
          </a:prstGeom>
        </p:spPr>
      </p:pic>
      <p:sp>
        <p:nvSpPr>
          <p:cNvPr id="6" name="Titel 1">
            <a:extLst>
              <a:ext uri="{FF2B5EF4-FFF2-40B4-BE49-F238E27FC236}">
                <a16:creationId xmlns:a16="http://schemas.microsoft.com/office/drawing/2014/main" id="{8F143588-870E-444A-94A3-D35BF0D3B82E}"/>
              </a:ext>
            </a:extLst>
          </p:cNvPr>
          <p:cNvSpPr txBox="1">
            <a:spLocks/>
          </p:cNvSpPr>
          <p:nvPr/>
        </p:nvSpPr>
        <p:spPr>
          <a:xfrm>
            <a:off x="852454" y="708905"/>
            <a:ext cx="3498979" cy="2456442"/>
          </a:xfrm>
          <a:prstGeom prst="rect">
            <a:avLst/>
          </a:prstGeom>
        </p:spPr>
        <p:txBody>
          <a:bodyPr vert="horz" lIns="228600" tIns="228600" rIns="228600" bIns="228600" rtlCol="0" anchor="ctr">
            <a:normAutofit/>
          </a:bodyPr>
          <a:lstStyle>
            <a:lvl1pPr algn="ctr" defTabSz="914400" rtl="0" eaLnBrk="1" latinLnBrk="0" hangingPunct="1">
              <a:lnSpc>
                <a:spcPct val="85000"/>
              </a:lnSpc>
              <a:spcBef>
                <a:spcPct val="0"/>
              </a:spcBef>
              <a:buNone/>
              <a:defRPr sz="4000" b="0" i="0" kern="1200" cap="none" spc="-150">
                <a:solidFill>
                  <a:srgbClr val="FFFEFF"/>
                </a:solidFill>
                <a:effectLst/>
                <a:latin typeface="+mj-lt"/>
                <a:ea typeface="+mj-ea"/>
                <a:cs typeface="+mj-cs"/>
              </a:defRPr>
            </a:lvl1pPr>
          </a:lstStyle>
          <a:p>
            <a:r>
              <a:rPr lang="de-DE" sz="3200" dirty="0"/>
              <a:t>4 Handreichungen</a:t>
            </a:r>
          </a:p>
        </p:txBody>
      </p:sp>
      <p:pic>
        <p:nvPicPr>
          <p:cNvPr id="7" name="Grafik 6">
            <a:extLst>
              <a:ext uri="{FF2B5EF4-FFF2-40B4-BE49-F238E27FC236}">
                <a16:creationId xmlns:a16="http://schemas.microsoft.com/office/drawing/2014/main" id="{57559D61-ED36-2A44-B262-49B53394964E}"/>
              </a:ext>
            </a:extLst>
          </p:cNvPr>
          <p:cNvPicPr>
            <a:picLocks noChangeAspect="1"/>
          </p:cNvPicPr>
          <p:nvPr/>
        </p:nvPicPr>
        <p:blipFill>
          <a:blip r:embed="rId3"/>
          <a:stretch>
            <a:fillRect/>
          </a:stretch>
        </p:blipFill>
        <p:spPr>
          <a:xfrm>
            <a:off x="4696590" y="4107498"/>
            <a:ext cx="1728778" cy="2444737"/>
          </a:xfrm>
          <a:prstGeom prst="rect">
            <a:avLst/>
          </a:prstGeom>
        </p:spPr>
      </p:pic>
      <p:pic>
        <p:nvPicPr>
          <p:cNvPr id="8" name="Grafik 7">
            <a:extLst>
              <a:ext uri="{FF2B5EF4-FFF2-40B4-BE49-F238E27FC236}">
                <a16:creationId xmlns:a16="http://schemas.microsoft.com/office/drawing/2014/main" id="{F4ECE264-B97B-7D48-8751-66F9912D9C3C}"/>
              </a:ext>
            </a:extLst>
          </p:cNvPr>
          <p:cNvPicPr>
            <a:picLocks noChangeAspect="1"/>
          </p:cNvPicPr>
          <p:nvPr/>
        </p:nvPicPr>
        <p:blipFill>
          <a:blip r:embed="rId4"/>
          <a:stretch>
            <a:fillRect/>
          </a:stretch>
        </p:blipFill>
        <p:spPr>
          <a:xfrm>
            <a:off x="8469244" y="4088135"/>
            <a:ext cx="1730479" cy="2444737"/>
          </a:xfrm>
          <a:prstGeom prst="rect">
            <a:avLst/>
          </a:prstGeom>
        </p:spPr>
      </p:pic>
      <p:pic>
        <p:nvPicPr>
          <p:cNvPr id="9" name="Grafik 8">
            <a:extLst>
              <a:ext uri="{FF2B5EF4-FFF2-40B4-BE49-F238E27FC236}">
                <a16:creationId xmlns:a16="http://schemas.microsoft.com/office/drawing/2014/main" id="{44F10649-2664-D547-B7AC-BA1431DE8A21}"/>
              </a:ext>
            </a:extLst>
          </p:cNvPr>
          <p:cNvPicPr>
            <a:picLocks noChangeAspect="1"/>
          </p:cNvPicPr>
          <p:nvPr/>
        </p:nvPicPr>
        <p:blipFill>
          <a:blip r:embed="rId5"/>
          <a:stretch>
            <a:fillRect/>
          </a:stretch>
        </p:blipFill>
        <p:spPr>
          <a:xfrm>
            <a:off x="6569225" y="4068773"/>
            <a:ext cx="1756162" cy="2483462"/>
          </a:xfrm>
          <a:prstGeom prst="rect">
            <a:avLst/>
          </a:prstGeom>
        </p:spPr>
      </p:pic>
      <p:pic>
        <p:nvPicPr>
          <p:cNvPr id="10" name="Grafik 9">
            <a:extLst>
              <a:ext uri="{FF2B5EF4-FFF2-40B4-BE49-F238E27FC236}">
                <a16:creationId xmlns:a16="http://schemas.microsoft.com/office/drawing/2014/main" id="{EEE54951-8F6C-5744-85F9-6AF4DF5F7AE3}"/>
              </a:ext>
            </a:extLst>
          </p:cNvPr>
          <p:cNvPicPr>
            <a:picLocks noChangeAspect="1"/>
          </p:cNvPicPr>
          <p:nvPr/>
        </p:nvPicPr>
        <p:blipFill>
          <a:blip r:embed="rId6"/>
          <a:stretch>
            <a:fillRect/>
          </a:stretch>
        </p:blipFill>
        <p:spPr>
          <a:xfrm>
            <a:off x="10343580" y="4189409"/>
            <a:ext cx="1653978" cy="2362826"/>
          </a:xfrm>
          <a:prstGeom prst="rect">
            <a:avLst/>
          </a:prstGeom>
        </p:spPr>
      </p:pic>
      <p:sp>
        <p:nvSpPr>
          <p:cNvPr id="11" name="Inhaltsplatzhalter 2">
            <a:extLst>
              <a:ext uri="{FF2B5EF4-FFF2-40B4-BE49-F238E27FC236}">
                <a16:creationId xmlns:a16="http://schemas.microsoft.com/office/drawing/2014/main" id="{C09551F9-B20D-2249-BF7C-8AA79F39032C}"/>
              </a:ext>
            </a:extLst>
          </p:cNvPr>
          <p:cNvSpPr txBox="1">
            <a:spLocks/>
          </p:cNvSpPr>
          <p:nvPr/>
        </p:nvSpPr>
        <p:spPr>
          <a:xfrm>
            <a:off x="5037304" y="1435924"/>
            <a:ext cx="6863879" cy="5265698"/>
          </a:xfrm>
          <a:prstGeom prst="rect">
            <a:avLst/>
          </a:prstGeom>
        </p:spPr>
        <p:txBody>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de-DE" sz="1800" dirty="0">
                <a:solidFill>
                  <a:srgbClr val="36928D"/>
                </a:solidFill>
              </a:rPr>
              <a:t>Handreichung Kindeswohlgefährdung </a:t>
            </a:r>
            <a:r>
              <a:rPr lang="de-DE" sz="1400" dirty="0">
                <a:solidFill>
                  <a:srgbClr val="36928D"/>
                </a:solidFill>
              </a:rPr>
              <a:t>für Schulen im Landkreis Hersfeld-Rotenburg und Werra-Meißner-Kreis</a:t>
            </a:r>
            <a:endParaRPr lang="de-DE" dirty="0">
              <a:solidFill>
                <a:srgbClr val="36928D"/>
              </a:solidFill>
            </a:endParaRPr>
          </a:p>
          <a:p>
            <a:r>
              <a:rPr lang="de-DE" dirty="0">
                <a:solidFill>
                  <a:srgbClr val="36928D"/>
                </a:solidFill>
              </a:rPr>
              <a:t>Handreichung Suchtprävention in der Schule </a:t>
            </a:r>
            <a:r>
              <a:rPr lang="de-DE" sz="1400" dirty="0">
                <a:solidFill>
                  <a:srgbClr val="36928D"/>
                </a:solidFill>
              </a:rPr>
              <a:t>(HKM)</a:t>
            </a:r>
          </a:p>
          <a:p>
            <a:r>
              <a:rPr lang="de-DE" dirty="0">
                <a:solidFill>
                  <a:srgbClr val="36928D"/>
                </a:solidFill>
              </a:rPr>
              <a:t>Handreichung zum Umgang mit sexuellen Übergriffen im schulischen Kontext </a:t>
            </a:r>
            <a:r>
              <a:rPr lang="de-DE" sz="1400" dirty="0">
                <a:solidFill>
                  <a:srgbClr val="36928D"/>
                </a:solidFill>
              </a:rPr>
              <a:t>(HKM)</a:t>
            </a:r>
          </a:p>
          <a:p>
            <a:r>
              <a:rPr lang="de-DE" dirty="0">
                <a:solidFill>
                  <a:srgbClr val="36928D"/>
                </a:solidFill>
              </a:rPr>
              <a:t>Handreichung zur Intervention und Prävention bei sexualisierter Gewalt im schulischen Kontext </a:t>
            </a:r>
            <a:r>
              <a:rPr lang="de-DE" sz="1400" dirty="0">
                <a:solidFill>
                  <a:srgbClr val="36928D"/>
                </a:solidFill>
              </a:rPr>
              <a:t>(HKM)</a:t>
            </a:r>
            <a:endParaRPr lang="de-DE" dirty="0">
              <a:solidFill>
                <a:srgbClr val="36928D"/>
              </a:solidFill>
            </a:endParaRPr>
          </a:p>
        </p:txBody>
      </p:sp>
    </p:spTree>
    <p:extLst>
      <p:ext uri="{BB962C8B-B14F-4D97-AF65-F5344CB8AC3E}">
        <p14:creationId xmlns:p14="http://schemas.microsoft.com/office/powerpoint/2010/main" val="93556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D616BD-290B-944A-AE63-B39FB1212A57}"/>
              </a:ext>
            </a:extLst>
          </p:cNvPr>
          <p:cNvSpPr>
            <a:spLocks noGrp="1"/>
          </p:cNvSpPr>
          <p:nvPr>
            <p:ph type="title"/>
          </p:nvPr>
        </p:nvSpPr>
        <p:spPr/>
        <p:txBody>
          <a:bodyPr>
            <a:noAutofit/>
          </a:bodyPr>
          <a:lstStyle/>
          <a:p>
            <a:pPr algn="l"/>
            <a:r>
              <a:rPr lang="de-DE" sz="3200" dirty="0"/>
              <a:t>Wo sind die Handreichungen zu finden?</a:t>
            </a:r>
          </a:p>
        </p:txBody>
      </p:sp>
      <p:pic>
        <p:nvPicPr>
          <p:cNvPr id="5" name="Grafik 4">
            <a:extLst>
              <a:ext uri="{FF2B5EF4-FFF2-40B4-BE49-F238E27FC236}">
                <a16:creationId xmlns:a16="http://schemas.microsoft.com/office/drawing/2014/main" id="{C5C1F168-8AFD-1449-98AE-3B72919D050D}"/>
              </a:ext>
            </a:extLst>
          </p:cNvPr>
          <p:cNvPicPr>
            <a:picLocks noChangeAspect="1"/>
          </p:cNvPicPr>
          <p:nvPr/>
        </p:nvPicPr>
        <p:blipFill>
          <a:blip r:embed="rId2"/>
          <a:stretch>
            <a:fillRect/>
          </a:stretch>
        </p:blipFill>
        <p:spPr>
          <a:xfrm>
            <a:off x="2312811" y="5188528"/>
            <a:ext cx="964654" cy="1363707"/>
          </a:xfrm>
          <a:prstGeom prst="rect">
            <a:avLst/>
          </a:prstGeom>
        </p:spPr>
      </p:pic>
      <p:sp>
        <p:nvSpPr>
          <p:cNvPr id="6" name="Titel 1">
            <a:extLst>
              <a:ext uri="{FF2B5EF4-FFF2-40B4-BE49-F238E27FC236}">
                <a16:creationId xmlns:a16="http://schemas.microsoft.com/office/drawing/2014/main" id="{8F143588-870E-444A-94A3-D35BF0D3B82E}"/>
              </a:ext>
            </a:extLst>
          </p:cNvPr>
          <p:cNvSpPr txBox="1">
            <a:spLocks/>
          </p:cNvSpPr>
          <p:nvPr/>
        </p:nvSpPr>
        <p:spPr>
          <a:xfrm>
            <a:off x="852454" y="708905"/>
            <a:ext cx="3498979" cy="2456442"/>
          </a:xfrm>
          <a:prstGeom prst="rect">
            <a:avLst/>
          </a:prstGeom>
        </p:spPr>
        <p:txBody>
          <a:bodyPr vert="horz" lIns="228600" tIns="228600" rIns="228600" bIns="228600" rtlCol="0" anchor="ctr">
            <a:normAutofit/>
          </a:bodyPr>
          <a:lstStyle>
            <a:lvl1pPr algn="ctr" defTabSz="914400" rtl="0" eaLnBrk="1" latinLnBrk="0" hangingPunct="1">
              <a:lnSpc>
                <a:spcPct val="85000"/>
              </a:lnSpc>
              <a:spcBef>
                <a:spcPct val="0"/>
              </a:spcBef>
              <a:buNone/>
              <a:defRPr sz="4000" b="0" i="0" kern="1200" cap="none" spc="-150">
                <a:solidFill>
                  <a:srgbClr val="FFFEFF"/>
                </a:solidFill>
                <a:effectLst/>
                <a:latin typeface="+mj-lt"/>
                <a:ea typeface="+mj-ea"/>
                <a:cs typeface="+mj-cs"/>
              </a:defRPr>
            </a:lvl1pPr>
          </a:lstStyle>
          <a:p>
            <a:r>
              <a:rPr lang="de-DE" sz="3200" dirty="0"/>
              <a:t>4 Handreichungen</a:t>
            </a:r>
          </a:p>
        </p:txBody>
      </p:sp>
      <p:pic>
        <p:nvPicPr>
          <p:cNvPr id="8" name="Grafik 7">
            <a:extLst>
              <a:ext uri="{FF2B5EF4-FFF2-40B4-BE49-F238E27FC236}">
                <a16:creationId xmlns:a16="http://schemas.microsoft.com/office/drawing/2014/main" id="{510225E8-3C97-B243-8226-F37A462EC76B}"/>
              </a:ext>
            </a:extLst>
          </p:cNvPr>
          <p:cNvPicPr>
            <a:picLocks noChangeAspect="1"/>
          </p:cNvPicPr>
          <p:nvPr/>
        </p:nvPicPr>
        <p:blipFill>
          <a:blip r:embed="rId3"/>
          <a:stretch>
            <a:fillRect/>
          </a:stretch>
        </p:blipFill>
        <p:spPr>
          <a:xfrm rot="5400000">
            <a:off x="8155924" y="3053717"/>
            <a:ext cx="4095229" cy="3071422"/>
          </a:xfrm>
          <a:prstGeom prst="rect">
            <a:avLst/>
          </a:prstGeom>
        </p:spPr>
      </p:pic>
      <p:sp>
        <p:nvSpPr>
          <p:cNvPr id="9" name="Inhaltsplatzhalter 2">
            <a:extLst>
              <a:ext uri="{FF2B5EF4-FFF2-40B4-BE49-F238E27FC236}">
                <a16:creationId xmlns:a16="http://schemas.microsoft.com/office/drawing/2014/main" id="{9804A717-5A01-9940-A6DE-194316E4FC58}"/>
              </a:ext>
            </a:extLst>
          </p:cNvPr>
          <p:cNvSpPr txBox="1">
            <a:spLocks/>
          </p:cNvSpPr>
          <p:nvPr/>
        </p:nvSpPr>
        <p:spPr>
          <a:xfrm>
            <a:off x="4880774" y="2051959"/>
            <a:ext cx="6360040" cy="3581400"/>
          </a:xfrm>
          <a:prstGeom prst="rect">
            <a:avLst/>
          </a:prstGeom>
        </p:spPr>
        <p:txBody>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de-DE" dirty="0">
                <a:solidFill>
                  <a:srgbClr val="36928D"/>
                </a:solidFill>
              </a:rPr>
              <a:t>Digital im Schulportal (Dateispeicher -&gt; Handreichungen)</a:t>
            </a:r>
          </a:p>
          <a:p>
            <a:r>
              <a:rPr lang="de-DE" dirty="0">
                <a:solidFill>
                  <a:srgbClr val="36928D"/>
                </a:solidFill>
              </a:rPr>
              <a:t>Oder im Lehrerzimmer</a:t>
            </a:r>
          </a:p>
        </p:txBody>
      </p:sp>
    </p:spTree>
    <p:extLst>
      <p:ext uri="{BB962C8B-B14F-4D97-AF65-F5344CB8AC3E}">
        <p14:creationId xmlns:p14="http://schemas.microsoft.com/office/powerpoint/2010/main" val="889501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8B7E9C-3BE9-FB4A-BAE4-878B11FE774F}"/>
              </a:ext>
            </a:extLst>
          </p:cNvPr>
          <p:cNvSpPr>
            <a:spLocks noGrp="1"/>
          </p:cNvSpPr>
          <p:nvPr>
            <p:ph type="ctrTitle"/>
          </p:nvPr>
        </p:nvSpPr>
        <p:spPr/>
        <p:txBody>
          <a:bodyPr/>
          <a:lstStyle/>
          <a:p>
            <a:r>
              <a:rPr lang="de-DE" sz="7200" b="1" dirty="0"/>
              <a:t>III</a:t>
            </a:r>
            <a:r>
              <a:rPr lang="de-DE" dirty="0"/>
              <a:t> Kooperationen</a:t>
            </a:r>
          </a:p>
        </p:txBody>
      </p:sp>
      <p:sp>
        <p:nvSpPr>
          <p:cNvPr id="3" name="Untertitel 2">
            <a:extLst>
              <a:ext uri="{FF2B5EF4-FFF2-40B4-BE49-F238E27FC236}">
                <a16:creationId xmlns:a16="http://schemas.microsoft.com/office/drawing/2014/main" id="{2B4B698B-4243-2A4E-B19C-DF7B060D41E0}"/>
              </a:ext>
            </a:extLst>
          </p:cNvPr>
          <p:cNvSpPr>
            <a:spLocks noGrp="1"/>
          </p:cNvSpPr>
          <p:nvPr>
            <p:ph type="subTitle" idx="1"/>
          </p:nvPr>
        </p:nvSpPr>
        <p:spPr/>
        <p:txBody>
          <a:bodyPr/>
          <a:lstStyle/>
          <a:p>
            <a:endParaRPr lang="de-DE"/>
          </a:p>
        </p:txBody>
      </p:sp>
      <p:pic>
        <p:nvPicPr>
          <p:cNvPr id="4" name="Grafik 3">
            <a:extLst>
              <a:ext uri="{FF2B5EF4-FFF2-40B4-BE49-F238E27FC236}">
                <a16:creationId xmlns:a16="http://schemas.microsoft.com/office/drawing/2014/main" id="{FEF57EB7-6E84-D545-BB23-2614FEA1FC83}"/>
              </a:ext>
            </a:extLst>
          </p:cNvPr>
          <p:cNvPicPr>
            <a:picLocks noChangeAspect="1"/>
          </p:cNvPicPr>
          <p:nvPr/>
        </p:nvPicPr>
        <p:blipFill>
          <a:blip r:embed="rId2"/>
          <a:stretch>
            <a:fillRect/>
          </a:stretch>
        </p:blipFill>
        <p:spPr>
          <a:xfrm>
            <a:off x="5616866" y="3824233"/>
            <a:ext cx="964654" cy="1363707"/>
          </a:xfrm>
          <a:prstGeom prst="rect">
            <a:avLst/>
          </a:prstGeom>
        </p:spPr>
      </p:pic>
    </p:spTree>
    <p:extLst>
      <p:ext uri="{BB962C8B-B14F-4D97-AF65-F5344CB8AC3E}">
        <p14:creationId xmlns:p14="http://schemas.microsoft.com/office/powerpoint/2010/main" val="1084711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EA7A4F-5B85-3D41-B88A-68C58350F110}"/>
              </a:ext>
            </a:extLst>
          </p:cNvPr>
          <p:cNvSpPr>
            <a:spLocks noGrp="1"/>
          </p:cNvSpPr>
          <p:nvPr>
            <p:ph type="title"/>
          </p:nvPr>
        </p:nvSpPr>
        <p:spPr/>
        <p:txBody>
          <a:bodyPr/>
          <a:lstStyle/>
          <a:p>
            <a:r>
              <a:rPr lang="de-DE" dirty="0"/>
              <a:t>Unsere Kooperations-partner</a:t>
            </a:r>
          </a:p>
        </p:txBody>
      </p:sp>
      <p:pic>
        <p:nvPicPr>
          <p:cNvPr id="5" name="Picture 2">
            <a:hlinkClick r:id="rId2"/>
            <a:extLst>
              <a:ext uri="{FF2B5EF4-FFF2-40B4-BE49-F238E27FC236}">
                <a16:creationId xmlns:a16="http://schemas.microsoft.com/office/drawing/2014/main" id="{B6771C86-AB65-E847-BDC4-47473AB9CF5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44510" y="110548"/>
            <a:ext cx="2870997" cy="2239377"/>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4D5BDE7C-5BAD-E340-BA4D-DC4734158B4C}"/>
              </a:ext>
            </a:extLst>
          </p:cNvPr>
          <p:cNvPicPr>
            <a:picLocks noChangeAspect="1"/>
          </p:cNvPicPr>
          <p:nvPr/>
        </p:nvPicPr>
        <p:blipFill>
          <a:blip r:embed="rId4"/>
          <a:stretch>
            <a:fillRect/>
          </a:stretch>
        </p:blipFill>
        <p:spPr>
          <a:xfrm>
            <a:off x="2024944" y="5225898"/>
            <a:ext cx="964654" cy="1363707"/>
          </a:xfrm>
          <a:prstGeom prst="rect">
            <a:avLst/>
          </a:prstGeom>
        </p:spPr>
      </p:pic>
      <p:pic>
        <p:nvPicPr>
          <p:cNvPr id="6" name="Inhaltsplatzhalter 8">
            <a:extLst>
              <a:ext uri="{FF2B5EF4-FFF2-40B4-BE49-F238E27FC236}">
                <a16:creationId xmlns:a16="http://schemas.microsoft.com/office/drawing/2014/main" id="{C70B6C04-0770-2C4C-BD6E-624CDD6A1D6A}"/>
              </a:ext>
            </a:extLst>
          </p:cNvPr>
          <p:cNvPicPr>
            <a:picLocks noChangeAspect="1"/>
          </p:cNvPicPr>
          <p:nvPr/>
        </p:nvPicPr>
        <p:blipFill>
          <a:blip r:embed="rId5"/>
          <a:stretch>
            <a:fillRect/>
          </a:stretch>
        </p:blipFill>
        <p:spPr>
          <a:xfrm>
            <a:off x="8453405" y="1712530"/>
            <a:ext cx="3304548" cy="2808866"/>
          </a:xfrm>
          <a:prstGeom prst="rect">
            <a:avLst/>
          </a:prstGeom>
        </p:spPr>
      </p:pic>
      <p:pic>
        <p:nvPicPr>
          <p:cNvPr id="7" name="Grafik 6">
            <a:extLst>
              <a:ext uri="{FF2B5EF4-FFF2-40B4-BE49-F238E27FC236}">
                <a16:creationId xmlns:a16="http://schemas.microsoft.com/office/drawing/2014/main" id="{8930148E-57E0-454A-BACC-D35D401930DE}"/>
              </a:ext>
            </a:extLst>
          </p:cNvPr>
          <p:cNvPicPr>
            <a:picLocks noChangeAspect="1"/>
          </p:cNvPicPr>
          <p:nvPr/>
        </p:nvPicPr>
        <p:blipFill>
          <a:blip r:embed="rId6"/>
          <a:stretch>
            <a:fillRect/>
          </a:stretch>
        </p:blipFill>
        <p:spPr>
          <a:xfrm>
            <a:off x="4235371" y="4018923"/>
            <a:ext cx="7026897" cy="2570682"/>
          </a:xfrm>
          <a:prstGeom prst="rect">
            <a:avLst/>
          </a:prstGeom>
        </p:spPr>
      </p:pic>
    </p:spTree>
    <p:extLst>
      <p:ext uri="{BB962C8B-B14F-4D97-AF65-F5344CB8AC3E}">
        <p14:creationId xmlns:p14="http://schemas.microsoft.com/office/powerpoint/2010/main" val="3206648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EA7A4F-5B85-3D41-B88A-68C58350F110}"/>
              </a:ext>
            </a:extLst>
          </p:cNvPr>
          <p:cNvSpPr>
            <a:spLocks noGrp="1"/>
          </p:cNvSpPr>
          <p:nvPr>
            <p:ph type="title"/>
          </p:nvPr>
        </p:nvSpPr>
        <p:spPr/>
        <p:txBody>
          <a:bodyPr/>
          <a:lstStyle/>
          <a:p>
            <a:r>
              <a:rPr lang="de-DE" dirty="0"/>
              <a:t>Unsere Kooperations-partner</a:t>
            </a:r>
          </a:p>
        </p:txBody>
      </p:sp>
      <p:sp>
        <p:nvSpPr>
          <p:cNvPr id="9" name="Inhaltsplatzhalter 5">
            <a:extLst>
              <a:ext uri="{FF2B5EF4-FFF2-40B4-BE49-F238E27FC236}">
                <a16:creationId xmlns:a16="http://schemas.microsoft.com/office/drawing/2014/main" id="{9DB7B5D6-ABA1-5F4E-BAED-38B809371F83}"/>
              </a:ext>
            </a:extLst>
          </p:cNvPr>
          <p:cNvSpPr>
            <a:spLocks noGrp="1"/>
          </p:cNvSpPr>
          <p:nvPr>
            <p:ph idx="1"/>
          </p:nvPr>
        </p:nvSpPr>
        <p:spPr>
          <a:xfrm>
            <a:off x="4698123" y="-567572"/>
            <a:ext cx="6779173" cy="3626070"/>
          </a:xfrm>
        </p:spPr>
        <p:txBody>
          <a:bodyPr>
            <a:normAutofit/>
          </a:bodyPr>
          <a:lstStyle/>
          <a:p>
            <a:r>
              <a:rPr lang="de-DE" b="1" dirty="0"/>
              <a:t>Staatliches Schulamt für den Landkreis Hersfeld-Rotenburg und den Werra-Meißner-Kreis </a:t>
            </a:r>
            <a:endParaRPr lang="de-DE" dirty="0"/>
          </a:p>
          <a:p>
            <a:r>
              <a:rPr lang="de-DE" dirty="0"/>
              <a:t>Tanja Klingelhöfer</a:t>
            </a:r>
            <a:br>
              <a:rPr lang="de-DE" dirty="0"/>
            </a:br>
            <a:r>
              <a:rPr lang="de-DE" dirty="0"/>
              <a:t>Telefon: +49 6622 914-104</a:t>
            </a:r>
            <a:br>
              <a:rPr lang="de-DE" dirty="0"/>
            </a:br>
            <a:r>
              <a:rPr lang="de-DE" dirty="0" err="1"/>
              <a:t>E-Mail:</a:t>
            </a:r>
            <a:r>
              <a:rPr lang="de-DE" dirty="0" err="1">
                <a:hlinkClick r:id="rId2" tooltip="Tanja.Klingelhoefer@kultus.hessen.de"/>
              </a:rPr>
              <a:t>Tanja.Klingelhoefer@kultus.hessen.de</a:t>
            </a:r>
            <a:endParaRPr lang="de-DE" dirty="0"/>
          </a:p>
        </p:txBody>
      </p:sp>
      <p:pic>
        <p:nvPicPr>
          <p:cNvPr id="4" name="Grafik 3">
            <a:extLst>
              <a:ext uri="{FF2B5EF4-FFF2-40B4-BE49-F238E27FC236}">
                <a16:creationId xmlns:a16="http://schemas.microsoft.com/office/drawing/2014/main" id="{4D5BDE7C-5BAD-E340-BA4D-DC4734158B4C}"/>
              </a:ext>
            </a:extLst>
          </p:cNvPr>
          <p:cNvPicPr>
            <a:picLocks noChangeAspect="1"/>
          </p:cNvPicPr>
          <p:nvPr/>
        </p:nvPicPr>
        <p:blipFill>
          <a:blip r:embed="rId3"/>
          <a:stretch>
            <a:fillRect/>
          </a:stretch>
        </p:blipFill>
        <p:spPr>
          <a:xfrm>
            <a:off x="2024944" y="5225898"/>
            <a:ext cx="964654" cy="1363707"/>
          </a:xfrm>
          <a:prstGeom prst="rect">
            <a:avLst/>
          </a:prstGeom>
        </p:spPr>
      </p:pic>
      <p:sp>
        <p:nvSpPr>
          <p:cNvPr id="10" name="Inhaltsplatzhalter 6">
            <a:extLst>
              <a:ext uri="{FF2B5EF4-FFF2-40B4-BE49-F238E27FC236}">
                <a16:creationId xmlns:a16="http://schemas.microsoft.com/office/drawing/2014/main" id="{F3049B7E-0D95-264E-B939-1AAA5FBAEACD}"/>
              </a:ext>
            </a:extLst>
          </p:cNvPr>
          <p:cNvSpPr txBox="1">
            <a:spLocks/>
          </p:cNvSpPr>
          <p:nvPr/>
        </p:nvSpPr>
        <p:spPr>
          <a:xfrm>
            <a:off x="4698124" y="3686512"/>
            <a:ext cx="7914290" cy="3581401"/>
          </a:xfrm>
          <a:prstGeom prst="rect">
            <a:avLst/>
          </a:prstGeom>
        </p:spPr>
        <p:txBody>
          <a:bodyPr>
            <a:norm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r>
              <a:rPr lang="de-DE" b="1" dirty="0"/>
              <a:t>Polizeipräsidium Osthessen    Landkreis Hersfeld - Rotenburg</a:t>
            </a:r>
            <a:endParaRPr lang="de-DE" dirty="0"/>
          </a:p>
          <a:p>
            <a:r>
              <a:rPr lang="de-DE" dirty="0"/>
              <a:t>Polizeidirektion Hersfeld-Rotenburg</a:t>
            </a:r>
            <a:br>
              <a:rPr lang="de-DE" dirty="0"/>
            </a:br>
            <a:r>
              <a:rPr lang="de-DE" dirty="0"/>
              <a:t>- Dezentraler Jugendkoordinator -</a:t>
            </a:r>
            <a:br>
              <a:rPr lang="de-DE" dirty="0"/>
            </a:br>
            <a:r>
              <a:rPr lang="de-DE" b="1" dirty="0"/>
              <a:t>Meik </a:t>
            </a:r>
            <a:r>
              <a:rPr lang="de-DE" b="1" dirty="0" err="1"/>
              <a:t>Dickmann</a:t>
            </a:r>
            <a:br>
              <a:rPr lang="de-DE" dirty="0"/>
            </a:br>
            <a:r>
              <a:rPr lang="de-DE" dirty="0"/>
              <a:t>Kleine Industriestraße 3</a:t>
            </a:r>
            <a:br>
              <a:rPr lang="de-DE" dirty="0"/>
            </a:br>
            <a:r>
              <a:rPr lang="de-DE" dirty="0"/>
              <a:t>36251 Bad Hersfeld</a:t>
            </a:r>
          </a:p>
          <a:p>
            <a:r>
              <a:rPr lang="de-DE" dirty="0"/>
              <a:t>Telefon: 0 66 21 / 932 - 113</a:t>
            </a:r>
            <a:br>
              <a:rPr lang="de-DE" dirty="0"/>
            </a:br>
            <a:r>
              <a:rPr lang="de-DE" dirty="0"/>
              <a:t>E-Mail: </a:t>
            </a:r>
            <a:r>
              <a:rPr lang="de-DE" dirty="0">
                <a:hlinkClick r:id="rId4"/>
              </a:rPr>
              <a:t>pd-hersfeld.ppoh@polizei.hessen.de</a:t>
            </a:r>
            <a:endParaRPr lang="de-DE" dirty="0"/>
          </a:p>
        </p:txBody>
      </p:sp>
      <p:pic>
        <p:nvPicPr>
          <p:cNvPr id="11" name="Picture 2" descr="Kontakt – digitalnative-hessen.de">
            <a:extLst>
              <a:ext uri="{FF2B5EF4-FFF2-40B4-BE49-F238E27FC236}">
                <a16:creationId xmlns:a16="http://schemas.microsoft.com/office/drawing/2014/main" id="{C3325122-C1E2-5A43-B62F-7C69902A25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7709" y="2501285"/>
            <a:ext cx="4086225" cy="111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856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F8BD60-9881-264F-94B2-1D2DA7238F60}"/>
              </a:ext>
            </a:extLst>
          </p:cNvPr>
          <p:cNvSpPr>
            <a:spLocks noGrp="1"/>
          </p:cNvSpPr>
          <p:nvPr>
            <p:ph type="ctrTitle"/>
          </p:nvPr>
        </p:nvSpPr>
        <p:spPr/>
        <p:txBody>
          <a:bodyPr/>
          <a:lstStyle/>
          <a:p>
            <a:r>
              <a:rPr lang="de-DE" sz="7200" b="1" dirty="0"/>
              <a:t>IV </a:t>
            </a:r>
            <a:r>
              <a:rPr lang="de-DE" dirty="0"/>
              <a:t>Personalverantwortung</a:t>
            </a:r>
          </a:p>
        </p:txBody>
      </p:sp>
      <p:sp>
        <p:nvSpPr>
          <p:cNvPr id="3" name="Untertitel 2">
            <a:extLst>
              <a:ext uri="{FF2B5EF4-FFF2-40B4-BE49-F238E27FC236}">
                <a16:creationId xmlns:a16="http://schemas.microsoft.com/office/drawing/2014/main" id="{B905F4B2-991E-B945-A5A1-38B4B42085A9}"/>
              </a:ext>
            </a:extLst>
          </p:cNvPr>
          <p:cNvSpPr>
            <a:spLocks noGrp="1"/>
          </p:cNvSpPr>
          <p:nvPr>
            <p:ph type="subTitle" idx="1"/>
          </p:nvPr>
        </p:nvSpPr>
        <p:spPr/>
        <p:txBody>
          <a:bodyPr/>
          <a:lstStyle/>
          <a:p>
            <a:endParaRPr lang="de-DE"/>
          </a:p>
        </p:txBody>
      </p:sp>
      <p:pic>
        <p:nvPicPr>
          <p:cNvPr id="4" name="Grafik 3">
            <a:extLst>
              <a:ext uri="{FF2B5EF4-FFF2-40B4-BE49-F238E27FC236}">
                <a16:creationId xmlns:a16="http://schemas.microsoft.com/office/drawing/2014/main" id="{8A07B075-54E4-1441-BFB5-514DBF1808E3}"/>
              </a:ext>
            </a:extLst>
          </p:cNvPr>
          <p:cNvPicPr>
            <a:picLocks noChangeAspect="1"/>
          </p:cNvPicPr>
          <p:nvPr/>
        </p:nvPicPr>
        <p:blipFill>
          <a:blip r:embed="rId2"/>
          <a:stretch>
            <a:fillRect/>
          </a:stretch>
        </p:blipFill>
        <p:spPr>
          <a:xfrm>
            <a:off x="5616866" y="3824233"/>
            <a:ext cx="964654" cy="1363707"/>
          </a:xfrm>
          <a:prstGeom prst="rect">
            <a:avLst/>
          </a:prstGeom>
        </p:spPr>
      </p:pic>
    </p:spTree>
    <p:extLst>
      <p:ext uri="{BB962C8B-B14F-4D97-AF65-F5344CB8AC3E}">
        <p14:creationId xmlns:p14="http://schemas.microsoft.com/office/powerpoint/2010/main" val="1572471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A37B60-33D7-5940-BCAA-BF6C62E9E0E0}"/>
              </a:ext>
            </a:extLst>
          </p:cNvPr>
          <p:cNvSpPr>
            <a:spLocks noGrp="1"/>
          </p:cNvSpPr>
          <p:nvPr>
            <p:ph type="title"/>
          </p:nvPr>
        </p:nvSpPr>
        <p:spPr/>
        <p:txBody>
          <a:bodyPr/>
          <a:lstStyle/>
          <a:p>
            <a:r>
              <a:rPr lang="de-DE" dirty="0"/>
              <a:t>Yvonne </a:t>
            </a:r>
            <a:r>
              <a:rPr lang="de-DE" dirty="0" err="1"/>
              <a:t>Brunk</a:t>
            </a:r>
            <a:br>
              <a:rPr lang="de-DE" dirty="0"/>
            </a:br>
            <a:endParaRPr lang="de-DE" dirty="0"/>
          </a:p>
        </p:txBody>
      </p:sp>
      <p:pic>
        <p:nvPicPr>
          <p:cNvPr id="3" name="Grafik 2">
            <a:extLst>
              <a:ext uri="{FF2B5EF4-FFF2-40B4-BE49-F238E27FC236}">
                <a16:creationId xmlns:a16="http://schemas.microsoft.com/office/drawing/2014/main" id="{4FD4CB25-A34C-6F42-93FD-63ED278E37A9}"/>
              </a:ext>
            </a:extLst>
          </p:cNvPr>
          <p:cNvPicPr>
            <a:picLocks noChangeAspect="1"/>
          </p:cNvPicPr>
          <p:nvPr/>
        </p:nvPicPr>
        <p:blipFill>
          <a:blip r:embed="rId2"/>
          <a:stretch>
            <a:fillRect/>
          </a:stretch>
        </p:blipFill>
        <p:spPr>
          <a:xfrm>
            <a:off x="6208993" y="415101"/>
            <a:ext cx="5149538" cy="3431685"/>
          </a:xfrm>
          <a:prstGeom prst="rect">
            <a:avLst/>
          </a:prstGeom>
        </p:spPr>
      </p:pic>
      <p:sp>
        <p:nvSpPr>
          <p:cNvPr id="4" name="Titel 1">
            <a:extLst>
              <a:ext uri="{FF2B5EF4-FFF2-40B4-BE49-F238E27FC236}">
                <a16:creationId xmlns:a16="http://schemas.microsoft.com/office/drawing/2014/main" id="{22E7FB8B-BC19-6A40-9293-2983562F3DE8}"/>
              </a:ext>
            </a:extLst>
          </p:cNvPr>
          <p:cNvSpPr txBox="1">
            <a:spLocks/>
          </p:cNvSpPr>
          <p:nvPr/>
        </p:nvSpPr>
        <p:spPr>
          <a:xfrm>
            <a:off x="888632" y="720821"/>
            <a:ext cx="3501196" cy="2456442"/>
          </a:xfrm>
          <a:prstGeom prst="rect">
            <a:avLst/>
          </a:prstGeom>
        </p:spPr>
        <p:txBody>
          <a:bodyPr vert="horz" lIns="228600" tIns="228600" rIns="228600" bIns="228600" rtlCol="0" anchor="ctr">
            <a:normAutofit/>
          </a:bodyPr>
          <a:lstStyle>
            <a:lvl1pPr algn="ctr" defTabSz="914400" rtl="0" eaLnBrk="1" latinLnBrk="0" hangingPunct="1">
              <a:lnSpc>
                <a:spcPct val="85000"/>
              </a:lnSpc>
              <a:spcBef>
                <a:spcPct val="0"/>
              </a:spcBef>
              <a:buNone/>
              <a:defRPr sz="4000" b="0" i="0" kern="1200" cap="none" spc="-150">
                <a:solidFill>
                  <a:srgbClr val="FFFEFF"/>
                </a:solidFill>
                <a:effectLst/>
                <a:latin typeface="+mj-lt"/>
                <a:ea typeface="+mj-ea"/>
                <a:cs typeface="+mj-cs"/>
              </a:defRPr>
            </a:lvl1pPr>
          </a:lstStyle>
          <a:p>
            <a:r>
              <a:rPr lang="de-DE"/>
              <a:t>Schulleitung</a:t>
            </a:r>
            <a:endParaRPr lang="de-DE" dirty="0"/>
          </a:p>
        </p:txBody>
      </p:sp>
      <p:sp>
        <p:nvSpPr>
          <p:cNvPr id="5" name="Rechteck 4">
            <a:extLst>
              <a:ext uri="{FF2B5EF4-FFF2-40B4-BE49-F238E27FC236}">
                <a16:creationId xmlns:a16="http://schemas.microsoft.com/office/drawing/2014/main" id="{393749E6-3A4B-0049-8F42-91B105519397}"/>
              </a:ext>
            </a:extLst>
          </p:cNvPr>
          <p:cNvSpPr/>
          <p:nvPr/>
        </p:nvSpPr>
        <p:spPr>
          <a:xfrm>
            <a:off x="4872792" y="3988680"/>
            <a:ext cx="8006611" cy="2339102"/>
          </a:xfrm>
          <a:prstGeom prst="rect">
            <a:avLst/>
          </a:prstGeom>
        </p:spPr>
        <p:txBody>
          <a:bodyPr wrap="square">
            <a:spAutoFit/>
          </a:bodyPr>
          <a:lstStyle/>
          <a:p>
            <a:endParaRPr lang="de-DE" dirty="0"/>
          </a:p>
          <a:p>
            <a:r>
              <a:rPr lang="de-DE" sz="1600" u="sng" dirty="0">
                <a:solidFill>
                  <a:schemeClr val="accent1"/>
                </a:solidFill>
                <a:latin typeface="+mj-lt"/>
              </a:rPr>
              <a:t>Fortbildungen</a:t>
            </a:r>
            <a:r>
              <a:rPr lang="de-DE" sz="1600" dirty="0">
                <a:solidFill>
                  <a:schemeClr val="accent1"/>
                </a:solidFill>
                <a:latin typeface="+mj-lt"/>
              </a:rPr>
              <a:t>:</a:t>
            </a:r>
          </a:p>
          <a:p>
            <a:pPr marL="285750" indent="-285750">
              <a:buFont typeface="Arial" panose="020B0604020202020204" pitchFamily="34" charset="0"/>
              <a:buChar char="•"/>
            </a:pPr>
            <a:r>
              <a:rPr lang="de-DE" sz="1600" dirty="0">
                <a:solidFill>
                  <a:schemeClr val="accent1"/>
                </a:solidFill>
                <a:latin typeface="+mj-lt"/>
              </a:rPr>
              <a:t>Schutzkonzept gegen sexuelle Gewalt als Leitungsaufgabe 2019</a:t>
            </a:r>
          </a:p>
          <a:p>
            <a:pPr marL="285750" indent="-285750">
              <a:buFont typeface="Arial" panose="020B0604020202020204" pitchFamily="34" charset="0"/>
              <a:buChar char="•"/>
            </a:pPr>
            <a:r>
              <a:rPr lang="de-DE" sz="1600" dirty="0">
                <a:solidFill>
                  <a:schemeClr val="accent1"/>
                </a:solidFill>
                <a:latin typeface="+mj-lt"/>
              </a:rPr>
              <a:t>Qualifizierung zur schulischen Ansprechperson zur Prävention von sexueller </a:t>
            </a:r>
          </a:p>
          <a:p>
            <a:r>
              <a:rPr lang="de-DE" sz="1600" dirty="0">
                <a:solidFill>
                  <a:schemeClr val="accent1"/>
                </a:solidFill>
                <a:latin typeface="+mj-lt"/>
              </a:rPr>
              <a:t>      Gewalt und zur Intervention bei sexuellen Übergriffen 2020/2021</a:t>
            </a:r>
          </a:p>
          <a:p>
            <a:pPr marL="285750" indent="-285750">
              <a:buFont typeface="Arial" panose="020B0604020202020204" pitchFamily="34" charset="0"/>
              <a:buChar char="•"/>
            </a:pPr>
            <a:r>
              <a:rPr lang="de-DE" sz="1600" dirty="0">
                <a:solidFill>
                  <a:schemeClr val="accent1"/>
                </a:solidFill>
                <a:latin typeface="+mj-lt"/>
              </a:rPr>
              <a:t>Kinderschutzfachkraft für Schulen seit 2021</a:t>
            </a:r>
          </a:p>
          <a:p>
            <a:pPr marL="285750" indent="-285750">
              <a:buFont typeface="Arial" panose="020B0604020202020204" pitchFamily="34" charset="0"/>
              <a:buChar char="•"/>
            </a:pPr>
            <a:r>
              <a:rPr lang="de-DE" sz="1600" dirty="0">
                <a:solidFill>
                  <a:schemeClr val="accent1"/>
                </a:solidFill>
                <a:latin typeface="+mj-lt"/>
              </a:rPr>
              <a:t>Erstellung und Grundlagen eines Schutzkonzeptes 2023</a:t>
            </a:r>
          </a:p>
          <a:p>
            <a:pPr marL="285750" indent="-285750">
              <a:buFont typeface="Arial" panose="020B0604020202020204" pitchFamily="34" charset="0"/>
              <a:buChar char="•"/>
            </a:pPr>
            <a:r>
              <a:rPr lang="de-DE" sz="1600" dirty="0">
                <a:solidFill>
                  <a:schemeClr val="accent1"/>
                </a:solidFill>
                <a:latin typeface="+mj-lt"/>
              </a:rPr>
              <a:t>Prozessbegleitung und –</a:t>
            </a:r>
            <a:r>
              <a:rPr lang="de-DE" sz="1600" dirty="0" err="1">
                <a:solidFill>
                  <a:schemeClr val="accent1"/>
                </a:solidFill>
                <a:latin typeface="+mj-lt"/>
              </a:rPr>
              <a:t>beratung</a:t>
            </a:r>
            <a:r>
              <a:rPr lang="de-DE" sz="1600" dirty="0">
                <a:solidFill>
                  <a:schemeClr val="accent1"/>
                </a:solidFill>
                <a:latin typeface="+mj-lt"/>
              </a:rPr>
              <a:t> Gewaltprävention und Schutzkonzeptentwicklung 2024/2025</a:t>
            </a:r>
          </a:p>
        </p:txBody>
      </p:sp>
      <p:sp>
        <p:nvSpPr>
          <p:cNvPr id="6" name="Textfeld 5">
            <a:extLst>
              <a:ext uri="{FF2B5EF4-FFF2-40B4-BE49-F238E27FC236}">
                <a16:creationId xmlns:a16="http://schemas.microsoft.com/office/drawing/2014/main" id="{A8EAC186-4B32-6B42-89B9-0404AFBE1A72}"/>
              </a:ext>
            </a:extLst>
          </p:cNvPr>
          <p:cNvSpPr txBox="1"/>
          <p:nvPr/>
        </p:nvSpPr>
        <p:spPr>
          <a:xfrm>
            <a:off x="980972" y="4015311"/>
            <a:ext cx="4099034" cy="1107996"/>
          </a:xfrm>
          <a:prstGeom prst="rect">
            <a:avLst/>
          </a:prstGeom>
          <a:noFill/>
        </p:spPr>
        <p:txBody>
          <a:bodyPr wrap="square" rtlCol="0">
            <a:spAutoFit/>
          </a:bodyPr>
          <a:lstStyle/>
          <a:p>
            <a:r>
              <a:rPr lang="de-DE" sz="1600" u="sng" dirty="0">
                <a:solidFill>
                  <a:schemeClr val="bg1"/>
                </a:solidFill>
                <a:latin typeface="+mj-lt"/>
              </a:rPr>
              <a:t>Kontaktdaten</a:t>
            </a:r>
            <a:r>
              <a:rPr lang="de-DE" sz="1600" dirty="0">
                <a:solidFill>
                  <a:schemeClr val="bg1"/>
                </a:solidFill>
                <a:latin typeface="+mj-lt"/>
              </a:rPr>
              <a:t>:</a:t>
            </a:r>
          </a:p>
          <a:p>
            <a:r>
              <a:rPr lang="de-DE" sz="1600" dirty="0">
                <a:solidFill>
                  <a:schemeClr val="bg1"/>
                </a:solidFill>
                <a:latin typeface="+mj-lt"/>
              </a:rPr>
              <a:t>schulleitung8248@schule.hessen.de</a:t>
            </a:r>
          </a:p>
          <a:p>
            <a:r>
              <a:rPr lang="de-DE" sz="1600" dirty="0">
                <a:solidFill>
                  <a:schemeClr val="bg1"/>
                </a:solidFill>
                <a:latin typeface="+mj-lt"/>
              </a:rPr>
              <a:t>015772993158</a:t>
            </a:r>
          </a:p>
          <a:p>
            <a:endParaRPr lang="de-DE" dirty="0"/>
          </a:p>
        </p:txBody>
      </p:sp>
      <p:pic>
        <p:nvPicPr>
          <p:cNvPr id="7" name="Grafik 6">
            <a:extLst>
              <a:ext uri="{FF2B5EF4-FFF2-40B4-BE49-F238E27FC236}">
                <a16:creationId xmlns:a16="http://schemas.microsoft.com/office/drawing/2014/main" id="{A18FF887-8529-A34C-8D77-97158C1ED53A}"/>
              </a:ext>
            </a:extLst>
          </p:cNvPr>
          <p:cNvPicPr>
            <a:picLocks noChangeAspect="1"/>
          </p:cNvPicPr>
          <p:nvPr/>
        </p:nvPicPr>
        <p:blipFill>
          <a:blip r:embed="rId3"/>
          <a:stretch>
            <a:fillRect/>
          </a:stretch>
        </p:blipFill>
        <p:spPr>
          <a:xfrm>
            <a:off x="1808314" y="5200645"/>
            <a:ext cx="964654" cy="1363707"/>
          </a:xfrm>
          <a:prstGeom prst="rect">
            <a:avLst/>
          </a:prstGeom>
        </p:spPr>
      </p:pic>
    </p:spTree>
    <p:extLst>
      <p:ext uri="{BB962C8B-B14F-4D97-AF65-F5344CB8AC3E}">
        <p14:creationId xmlns:p14="http://schemas.microsoft.com/office/powerpoint/2010/main" val="3313804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E649EC7F-EEBB-444D-B5A6-069B0EF9D875}"/>
              </a:ext>
            </a:extLst>
          </p:cNvPr>
          <p:cNvSpPr txBox="1">
            <a:spLocks/>
          </p:cNvSpPr>
          <p:nvPr/>
        </p:nvSpPr>
        <p:spPr>
          <a:xfrm>
            <a:off x="1685332" y="-106071"/>
            <a:ext cx="8361229" cy="2057638"/>
          </a:xfrm>
          <a:prstGeom prst="rect">
            <a:avLst/>
          </a:prstGeom>
        </p:spPr>
        <p:txBody>
          <a:bodyPr vert="horz" lIns="228600" tIns="228600" rIns="228600" bIns="0" rtlCol="0" anchor="b">
            <a:normAutofit/>
          </a:bodyPr>
          <a:lstStyle>
            <a:lvl1pPr algn="ctr" defTabSz="914400" rtl="0" eaLnBrk="1" latinLnBrk="0" hangingPunct="1">
              <a:lnSpc>
                <a:spcPct val="80000"/>
              </a:lnSpc>
              <a:spcBef>
                <a:spcPct val="0"/>
              </a:spcBef>
              <a:buNone/>
              <a:defRPr sz="5400" b="0" i="0" kern="1200" cap="none" spc="-150">
                <a:solidFill>
                  <a:srgbClr val="FFFEFF"/>
                </a:solidFill>
                <a:effectLst/>
                <a:latin typeface="+mj-lt"/>
                <a:ea typeface="+mj-ea"/>
                <a:cs typeface="+mj-cs"/>
              </a:defRPr>
            </a:lvl1pPr>
          </a:lstStyle>
          <a:p>
            <a:r>
              <a:rPr lang="de-DE" sz="6000" dirty="0" err="1"/>
              <a:t>GuD</a:t>
            </a:r>
            <a:r>
              <a:rPr lang="de-DE" sz="6000" dirty="0"/>
              <a:t> - </a:t>
            </a:r>
            <a:r>
              <a:rPr lang="de-DE" sz="3200" dirty="0"/>
              <a:t>Gewaltprävention und </a:t>
            </a:r>
            <a:r>
              <a:rPr lang="de-DE" sz="3200" dirty="0" err="1"/>
              <a:t>DemokratieLernen</a:t>
            </a:r>
            <a:endParaRPr lang="de-DE" sz="6000" dirty="0"/>
          </a:p>
        </p:txBody>
      </p:sp>
      <p:sp>
        <p:nvSpPr>
          <p:cNvPr id="5" name="Untertitel 2">
            <a:extLst>
              <a:ext uri="{FF2B5EF4-FFF2-40B4-BE49-F238E27FC236}">
                <a16:creationId xmlns:a16="http://schemas.microsoft.com/office/drawing/2014/main" id="{86873700-A374-5647-B92D-8A8CE1466DEC}"/>
              </a:ext>
            </a:extLst>
          </p:cNvPr>
          <p:cNvSpPr>
            <a:spLocks noGrp="1"/>
          </p:cNvSpPr>
          <p:nvPr>
            <p:ph type="subTitle" idx="1"/>
          </p:nvPr>
        </p:nvSpPr>
        <p:spPr>
          <a:xfrm>
            <a:off x="1685332" y="2300948"/>
            <a:ext cx="9709609" cy="2989509"/>
          </a:xfrm>
        </p:spPr>
        <p:txBody>
          <a:bodyPr>
            <a:normAutofit fontScale="85000" lnSpcReduction="20000"/>
          </a:bodyPr>
          <a:lstStyle/>
          <a:p>
            <a:r>
              <a:rPr lang="de-DE" dirty="0"/>
              <a:t>Arbeitsgruppe:</a:t>
            </a:r>
          </a:p>
          <a:p>
            <a:pPr algn="l"/>
            <a:r>
              <a:rPr lang="de-DE" sz="1600" i="1" dirty="0"/>
              <a:t>Henrietta Michaelis:	</a:t>
            </a:r>
            <a:r>
              <a:rPr lang="de-DE" sz="1600" dirty="0"/>
              <a:t>Koordination Arbeitsgruppe </a:t>
            </a:r>
            <a:r>
              <a:rPr lang="de-DE" sz="1600" dirty="0" err="1"/>
              <a:t>GuD</a:t>
            </a:r>
            <a:r>
              <a:rPr lang="de-DE" sz="1600" dirty="0"/>
              <a:t> + Schutzkonzeptentwicklung, BL Gewaltprävention, 			Kinderschutzlehrkraft, Demokratielernen				</a:t>
            </a:r>
          </a:p>
          <a:p>
            <a:pPr algn="l"/>
            <a:r>
              <a:rPr lang="de-DE" sz="1600" i="1" dirty="0"/>
              <a:t>Ann Kathrin Hörig:	</a:t>
            </a:r>
            <a:r>
              <a:rPr lang="de-DE" sz="1600" dirty="0"/>
              <a:t>BL Gewaltprävention, Kinderschutzlehrkraft,  Antimobbing</a:t>
            </a:r>
          </a:p>
          <a:p>
            <a:pPr algn="l"/>
            <a:r>
              <a:rPr lang="de-DE" sz="1600" i="1" dirty="0"/>
              <a:t>Birgit </a:t>
            </a:r>
            <a:r>
              <a:rPr lang="de-DE" sz="1600" i="1" dirty="0" err="1"/>
              <a:t>Gerach</a:t>
            </a:r>
            <a:r>
              <a:rPr lang="de-DE" sz="1600" i="1" dirty="0"/>
              <a:t>:	</a:t>
            </a:r>
            <a:r>
              <a:rPr lang="de-DE" sz="1600" dirty="0"/>
              <a:t>Demokratielernen (Vertrauenslehrerin/Schülervertretung), Kinderschutzlehrkraft</a:t>
            </a:r>
          </a:p>
          <a:p>
            <a:pPr algn="l"/>
            <a:r>
              <a:rPr lang="de-DE" sz="1600" i="1" dirty="0"/>
              <a:t>Yvonne </a:t>
            </a:r>
            <a:r>
              <a:rPr lang="de-DE" sz="1600" i="1" dirty="0" err="1"/>
              <a:t>Brunk</a:t>
            </a:r>
            <a:r>
              <a:rPr lang="de-DE" sz="1600" i="1" dirty="0"/>
              <a:t> (SL):	</a:t>
            </a:r>
            <a:r>
              <a:rPr lang="de-DE" sz="1600" dirty="0"/>
              <a:t>Kinderschutzlehrkraft, Demokratielernen </a:t>
            </a:r>
          </a:p>
          <a:p>
            <a:pPr algn="l"/>
            <a:r>
              <a:rPr lang="de-DE" sz="1600" i="1" dirty="0"/>
              <a:t>Kai Hausen:	</a:t>
            </a:r>
            <a:r>
              <a:rPr lang="de-DE" sz="1600" dirty="0"/>
              <a:t>Demokratielernen</a:t>
            </a:r>
          </a:p>
          <a:p>
            <a:pPr algn="l"/>
            <a:r>
              <a:rPr lang="de-DE" sz="1600" i="1" dirty="0"/>
              <a:t>Katharina Feik:	</a:t>
            </a:r>
            <a:r>
              <a:rPr lang="de-DE" sz="1600" dirty="0"/>
              <a:t>Medienschutz/-kompetenz (MS) </a:t>
            </a:r>
          </a:p>
          <a:p>
            <a:pPr algn="l"/>
            <a:r>
              <a:rPr lang="de-DE" sz="1600" i="1" dirty="0"/>
              <a:t>Daniela </a:t>
            </a:r>
            <a:r>
              <a:rPr lang="de-DE" sz="1600" i="1" dirty="0" err="1"/>
              <a:t>Notka</a:t>
            </a:r>
            <a:r>
              <a:rPr lang="de-DE" sz="1600" dirty="0"/>
              <a:t>:	Antimobbing </a:t>
            </a:r>
          </a:p>
          <a:p>
            <a:pPr algn="l"/>
            <a:r>
              <a:rPr lang="de-DE" sz="1600" i="1" dirty="0"/>
              <a:t>Timo Bickel:	</a:t>
            </a:r>
            <a:r>
              <a:rPr lang="de-DE" sz="1600" dirty="0"/>
              <a:t>Medienschutz/-kompetenz (MS/H/</a:t>
            </a:r>
            <a:r>
              <a:rPr lang="de-DE" sz="1600" dirty="0" err="1"/>
              <a:t>BoS</a:t>
            </a:r>
            <a:r>
              <a:rPr lang="de-DE" sz="1600" dirty="0"/>
              <a:t>)</a:t>
            </a:r>
          </a:p>
        </p:txBody>
      </p:sp>
      <p:pic>
        <p:nvPicPr>
          <p:cNvPr id="7" name="Grafik 6">
            <a:extLst>
              <a:ext uri="{FF2B5EF4-FFF2-40B4-BE49-F238E27FC236}">
                <a16:creationId xmlns:a16="http://schemas.microsoft.com/office/drawing/2014/main" id="{50A3BEF3-C13B-5648-963A-1AEFC47A748F}"/>
              </a:ext>
            </a:extLst>
          </p:cNvPr>
          <p:cNvPicPr>
            <a:picLocks noChangeAspect="1"/>
          </p:cNvPicPr>
          <p:nvPr/>
        </p:nvPicPr>
        <p:blipFill>
          <a:blip r:embed="rId2"/>
          <a:stretch>
            <a:fillRect/>
          </a:stretch>
        </p:blipFill>
        <p:spPr>
          <a:xfrm>
            <a:off x="8360066" y="3766845"/>
            <a:ext cx="2155534" cy="3047224"/>
          </a:xfrm>
          <a:prstGeom prst="rect">
            <a:avLst/>
          </a:prstGeom>
        </p:spPr>
      </p:pic>
    </p:spTree>
    <p:extLst>
      <p:ext uri="{BB962C8B-B14F-4D97-AF65-F5344CB8AC3E}">
        <p14:creationId xmlns:p14="http://schemas.microsoft.com/office/powerpoint/2010/main" val="3346960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769A9C-BD72-7D46-9269-8A8F9FA23574}"/>
              </a:ext>
            </a:extLst>
          </p:cNvPr>
          <p:cNvSpPr>
            <a:spLocks noGrp="1"/>
          </p:cNvSpPr>
          <p:nvPr>
            <p:ph type="ctrTitle"/>
          </p:nvPr>
        </p:nvSpPr>
        <p:spPr/>
        <p:txBody>
          <a:bodyPr/>
          <a:lstStyle/>
          <a:p>
            <a:r>
              <a:rPr lang="de-DE" sz="7200" b="1" dirty="0"/>
              <a:t>V </a:t>
            </a:r>
            <a:r>
              <a:rPr lang="de-DE" dirty="0"/>
              <a:t>Fortbildungen</a:t>
            </a:r>
          </a:p>
        </p:txBody>
      </p:sp>
      <p:pic>
        <p:nvPicPr>
          <p:cNvPr id="5" name="Grafik 4">
            <a:extLst>
              <a:ext uri="{FF2B5EF4-FFF2-40B4-BE49-F238E27FC236}">
                <a16:creationId xmlns:a16="http://schemas.microsoft.com/office/drawing/2014/main" id="{8A39AE3F-389D-0947-A6C8-3D65FBBCA94E}"/>
              </a:ext>
            </a:extLst>
          </p:cNvPr>
          <p:cNvPicPr>
            <a:picLocks noChangeAspect="1"/>
          </p:cNvPicPr>
          <p:nvPr/>
        </p:nvPicPr>
        <p:blipFill>
          <a:blip r:embed="rId2"/>
          <a:stretch>
            <a:fillRect/>
          </a:stretch>
        </p:blipFill>
        <p:spPr>
          <a:xfrm>
            <a:off x="5616866" y="3824233"/>
            <a:ext cx="964654" cy="1363707"/>
          </a:xfrm>
          <a:prstGeom prst="rect">
            <a:avLst/>
          </a:prstGeom>
        </p:spPr>
      </p:pic>
    </p:spTree>
    <p:extLst>
      <p:ext uri="{BB962C8B-B14F-4D97-AF65-F5344CB8AC3E}">
        <p14:creationId xmlns:p14="http://schemas.microsoft.com/office/powerpoint/2010/main" val="2981208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246AFA-0D95-C343-A813-D1456C7841F0}"/>
              </a:ext>
            </a:extLst>
          </p:cNvPr>
          <p:cNvSpPr>
            <a:spLocks noGrp="1"/>
          </p:cNvSpPr>
          <p:nvPr>
            <p:ph type="title"/>
          </p:nvPr>
        </p:nvSpPr>
        <p:spPr>
          <a:xfrm>
            <a:off x="888630" y="706131"/>
            <a:ext cx="3501196" cy="2456442"/>
          </a:xfrm>
        </p:spPr>
        <p:txBody>
          <a:bodyPr/>
          <a:lstStyle/>
          <a:p>
            <a:r>
              <a:rPr lang="de-DE" dirty="0"/>
              <a:t>Schutzkonzept</a:t>
            </a:r>
          </a:p>
        </p:txBody>
      </p:sp>
      <p:pic>
        <p:nvPicPr>
          <p:cNvPr id="3" name="Grafik 2">
            <a:extLst>
              <a:ext uri="{FF2B5EF4-FFF2-40B4-BE49-F238E27FC236}">
                <a16:creationId xmlns:a16="http://schemas.microsoft.com/office/drawing/2014/main" id="{C32169F1-414A-2045-BDC5-BC6A98072E23}"/>
              </a:ext>
            </a:extLst>
          </p:cNvPr>
          <p:cNvPicPr>
            <a:picLocks noChangeAspect="1"/>
          </p:cNvPicPr>
          <p:nvPr/>
        </p:nvPicPr>
        <p:blipFill>
          <a:blip r:embed="rId2"/>
          <a:stretch>
            <a:fillRect/>
          </a:stretch>
        </p:blipFill>
        <p:spPr>
          <a:xfrm rot="5400000">
            <a:off x="2156902" y="5022413"/>
            <a:ext cx="964654" cy="1363707"/>
          </a:xfrm>
          <a:prstGeom prst="rect">
            <a:avLst/>
          </a:prstGeom>
        </p:spPr>
      </p:pic>
      <p:sp>
        <p:nvSpPr>
          <p:cNvPr id="4" name="Titel 1">
            <a:extLst>
              <a:ext uri="{FF2B5EF4-FFF2-40B4-BE49-F238E27FC236}">
                <a16:creationId xmlns:a16="http://schemas.microsoft.com/office/drawing/2014/main" id="{22E25DDE-7D7A-F549-916C-074BEE76A151}"/>
              </a:ext>
            </a:extLst>
          </p:cNvPr>
          <p:cNvSpPr txBox="1">
            <a:spLocks/>
          </p:cNvSpPr>
          <p:nvPr/>
        </p:nvSpPr>
        <p:spPr>
          <a:xfrm>
            <a:off x="734481" y="2324062"/>
            <a:ext cx="3809493" cy="2456442"/>
          </a:xfrm>
          <a:prstGeom prst="rect">
            <a:avLst/>
          </a:prstGeom>
        </p:spPr>
        <p:txBody>
          <a:bodyPr vert="horz" lIns="228600" tIns="228600" rIns="228600" bIns="228600" rtlCol="0" anchor="ctr">
            <a:normAutofit/>
          </a:bodyPr>
          <a:lstStyle>
            <a:lvl1pPr algn="ctr" defTabSz="914400" rtl="0" eaLnBrk="1" latinLnBrk="0" hangingPunct="1">
              <a:lnSpc>
                <a:spcPct val="85000"/>
              </a:lnSpc>
              <a:spcBef>
                <a:spcPct val="0"/>
              </a:spcBef>
              <a:buNone/>
              <a:defRPr sz="4000" b="0" i="0" kern="1200" cap="none" spc="-150">
                <a:solidFill>
                  <a:srgbClr val="FFFEFF"/>
                </a:solidFill>
                <a:effectLst/>
                <a:latin typeface="+mj-lt"/>
                <a:ea typeface="+mj-ea"/>
                <a:cs typeface="+mj-cs"/>
              </a:defRPr>
            </a:lvl1pPr>
          </a:lstStyle>
          <a:p>
            <a:r>
              <a:rPr lang="de-DE" dirty="0"/>
              <a:t>Gesamtkollegium</a:t>
            </a:r>
          </a:p>
        </p:txBody>
      </p:sp>
      <p:sp>
        <p:nvSpPr>
          <p:cNvPr id="5" name="Textfeld 4">
            <a:extLst>
              <a:ext uri="{FF2B5EF4-FFF2-40B4-BE49-F238E27FC236}">
                <a16:creationId xmlns:a16="http://schemas.microsoft.com/office/drawing/2014/main" id="{73E341C3-B1F2-3B4F-81D1-8DAA0D14B035}"/>
              </a:ext>
            </a:extLst>
          </p:cNvPr>
          <p:cNvSpPr txBox="1"/>
          <p:nvPr/>
        </p:nvSpPr>
        <p:spPr>
          <a:xfrm>
            <a:off x="4855780" y="1869912"/>
            <a:ext cx="6873765" cy="3693319"/>
          </a:xfrm>
          <a:prstGeom prst="rect">
            <a:avLst/>
          </a:prstGeom>
          <a:noFill/>
        </p:spPr>
        <p:txBody>
          <a:bodyPr wrap="square" rtlCol="0">
            <a:spAutoFit/>
          </a:bodyPr>
          <a:lstStyle/>
          <a:p>
            <a:r>
              <a:rPr lang="de-DE" b="1" dirty="0">
                <a:solidFill>
                  <a:schemeClr val="accent1"/>
                </a:solidFill>
                <a:latin typeface="+mj-lt"/>
                <a:cs typeface="Calibri" panose="020F0502020204030204" pitchFamily="34" charset="0"/>
              </a:rPr>
              <a:t>02/2023  ✔️	2 Pädagogische Tage zur Einführung und Information</a:t>
            </a:r>
          </a:p>
          <a:p>
            <a:endParaRPr lang="de-DE" b="1" dirty="0">
              <a:solidFill>
                <a:schemeClr val="accent1"/>
              </a:solidFill>
              <a:latin typeface="+mj-lt"/>
              <a:cs typeface="Calibri" panose="020F0502020204030204" pitchFamily="34" charset="0"/>
            </a:endParaRPr>
          </a:p>
          <a:p>
            <a:r>
              <a:rPr lang="de-DE" b="1" dirty="0">
                <a:solidFill>
                  <a:schemeClr val="accent1"/>
                </a:solidFill>
                <a:latin typeface="+mj-lt"/>
                <a:cs typeface="Calibri" panose="020F0502020204030204" pitchFamily="34" charset="0"/>
              </a:rPr>
              <a:t>05/2023	✔️	Online-Elternabend „Was ist sexuelle Gewalt und wie 			         erkenne ich sie.“</a:t>
            </a:r>
          </a:p>
          <a:p>
            <a:endParaRPr lang="de-DE" b="1" dirty="0">
              <a:solidFill>
                <a:schemeClr val="accent1"/>
              </a:solidFill>
              <a:latin typeface="+mj-lt"/>
              <a:cs typeface="Calibri" panose="020F0502020204030204" pitchFamily="34" charset="0"/>
            </a:endParaRPr>
          </a:p>
          <a:p>
            <a:r>
              <a:rPr lang="de-DE" b="1" dirty="0">
                <a:solidFill>
                  <a:schemeClr val="accent1"/>
                </a:solidFill>
                <a:latin typeface="+mj-lt"/>
                <a:cs typeface="Calibri" panose="020F0502020204030204" pitchFamily="34" charset="0"/>
              </a:rPr>
              <a:t>11/2023	✔️	1 Pädagogische Konferenz zum Leitbild und 			 </a:t>
            </a:r>
            <a:br>
              <a:rPr lang="de-DE" b="1" dirty="0">
                <a:solidFill>
                  <a:schemeClr val="accent1"/>
                </a:solidFill>
                <a:latin typeface="+mj-lt"/>
                <a:cs typeface="Calibri" panose="020F0502020204030204" pitchFamily="34" charset="0"/>
              </a:rPr>
            </a:br>
            <a:r>
              <a:rPr lang="de-DE" b="1" dirty="0">
                <a:solidFill>
                  <a:schemeClr val="accent1"/>
                </a:solidFill>
                <a:latin typeface="+mj-lt"/>
                <a:cs typeface="Calibri" panose="020F0502020204030204" pitchFamily="34" charset="0"/>
              </a:rPr>
              <a:t>                          Verhaltenskodex</a:t>
            </a:r>
          </a:p>
          <a:p>
            <a:endParaRPr lang="de-DE" b="1" dirty="0">
              <a:solidFill>
                <a:schemeClr val="accent1"/>
              </a:solidFill>
              <a:latin typeface="+mj-lt"/>
              <a:cs typeface="Calibri" panose="020F0502020204030204" pitchFamily="34" charset="0"/>
            </a:endParaRPr>
          </a:p>
          <a:p>
            <a:r>
              <a:rPr lang="de-DE" b="1" dirty="0">
                <a:solidFill>
                  <a:schemeClr val="accent1"/>
                </a:solidFill>
                <a:latin typeface="+mj-lt"/>
                <a:cs typeface="Calibri" panose="020F0502020204030204" pitchFamily="34" charset="0"/>
              </a:rPr>
              <a:t>06/2024	✔️	Digital Native – Fortbildung zu Medienschutz durch die </a:t>
            </a:r>
            <a:br>
              <a:rPr lang="de-DE" b="1" dirty="0">
                <a:solidFill>
                  <a:schemeClr val="accent1"/>
                </a:solidFill>
                <a:latin typeface="+mj-lt"/>
                <a:cs typeface="Calibri" panose="020F0502020204030204" pitchFamily="34" charset="0"/>
              </a:rPr>
            </a:br>
            <a:r>
              <a:rPr lang="de-DE" b="1" dirty="0">
                <a:solidFill>
                  <a:schemeClr val="accent1"/>
                </a:solidFill>
                <a:latin typeface="+mj-lt"/>
                <a:cs typeface="Calibri" panose="020F0502020204030204" pitchFamily="34" charset="0"/>
              </a:rPr>
              <a:t>			</a:t>
            </a:r>
            <a:r>
              <a:rPr lang="de-DE" b="1" dirty="0">
                <a:solidFill>
                  <a:schemeClr val="accent1"/>
                </a:solidFill>
                <a:latin typeface="+mj-lt"/>
              </a:rPr>
              <a:t>Polizeidirektion Hersfeld-	Rotenburg</a:t>
            </a:r>
          </a:p>
          <a:p>
            <a:endParaRPr lang="de-DE" b="1" dirty="0">
              <a:solidFill>
                <a:schemeClr val="accent1"/>
              </a:solidFill>
              <a:latin typeface="+mj-lt"/>
              <a:cs typeface="Calibri" panose="020F0502020204030204" pitchFamily="34" charset="0"/>
            </a:endParaRPr>
          </a:p>
          <a:p>
            <a:r>
              <a:rPr lang="de-DE" b="1" dirty="0">
                <a:solidFill>
                  <a:schemeClr val="accent1"/>
                </a:solidFill>
                <a:latin typeface="+mj-lt"/>
                <a:cs typeface="Calibri" panose="020F0502020204030204" pitchFamily="34" charset="0"/>
              </a:rPr>
              <a:t>09/2024	✔️	2 Pädagogische Tage zum „Klassenrat“ </a:t>
            </a:r>
          </a:p>
          <a:p>
            <a:endParaRPr lang="de-DE"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8129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246AFA-0D95-C343-A813-D1456C7841F0}"/>
              </a:ext>
            </a:extLst>
          </p:cNvPr>
          <p:cNvSpPr>
            <a:spLocks noGrp="1"/>
          </p:cNvSpPr>
          <p:nvPr>
            <p:ph type="title"/>
          </p:nvPr>
        </p:nvSpPr>
        <p:spPr>
          <a:xfrm>
            <a:off x="888630" y="706131"/>
            <a:ext cx="3501196" cy="2456442"/>
          </a:xfrm>
        </p:spPr>
        <p:txBody>
          <a:bodyPr/>
          <a:lstStyle/>
          <a:p>
            <a:r>
              <a:rPr lang="de-DE" dirty="0"/>
              <a:t>Schutzkonzept</a:t>
            </a:r>
          </a:p>
        </p:txBody>
      </p:sp>
      <p:pic>
        <p:nvPicPr>
          <p:cNvPr id="3" name="Grafik 2">
            <a:extLst>
              <a:ext uri="{FF2B5EF4-FFF2-40B4-BE49-F238E27FC236}">
                <a16:creationId xmlns:a16="http://schemas.microsoft.com/office/drawing/2014/main" id="{C32169F1-414A-2045-BDC5-BC6A98072E23}"/>
              </a:ext>
            </a:extLst>
          </p:cNvPr>
          <p:cNvPicPr>
            <a:picLocks noChangeAspect="1"/>
          </p:cNvPicPr>
          <p:nvPr/>
        </p:nvPicPr>
        <p:blipFill>
          <a:blip r:embed="rId2"/>
          <a:stretch>
            <a:fillRect/>
          </a:stretch>
        </p:blipFill>
        <p:spPr>
          <a:xfrm rot="5400000">
            <a:off x="2156902" y="5022413"/>
            <a:ext cx="964654" cy="1363707"/>
          </a:xfrm>
          <a:prstGeom prst="rect">
            <a:avLst/>
          </a:prstGeom>
        </p:spPr>
      </p:pic>
      <p:sp>
        <p:nvSpPr>
          <p:cNvPr id="4" name="Titel 1">
            <a:extLst>
              <a:ext uri="{FF2B5EF4-FFF2-40B4-BE49-F238E27FC236}">
                <a16:creationId xmlns:a16="http://schemas.microsoft.com/office/drawing/2014/main" id="{22E25DDE-7D7A-F549-916C-074BEE76A151}"/>
              </a:ext>
            </a:extLst>
          </p:cNvPr>
          <p:cNvSpPr txBox="1">
            <a:spLocks/>
          </p:cNvSpPr>
          <p:nvPr/>
        </p:nvSpPr>
        <p:spPr>
          <a:xfrm>
            <a:off x="734481" y="2324062"/>
            <a:ext cx="3809493" cy="2456442"/>
          </a:xfrm>
          <a:prstGeom prst="rect">
            <a:avLst/>
          </a:prstGeom>
        </p:spPr>
        <p:txBody>
          <a:bodyPr vert="horz" lIns="228600" tIns="228600" rIns="228600" bIns="228600" rtlCol="0" anchor="ctr">
            <a:normAutofit/>
          </a:bodyPr>
          <a:lstStyle>
            <a:lvl1pPr algn="ctr" defTabSz="914400" rtl="0" eaLnBrk="1" latinLnBrk="0" hangingPunct="1">
              <a:lnSpc>
                <a:spcPct val="85000"/>
              </a:lnSpc>
              <a:spcBef>
                <a:spcPct val="0"/>
              </a:spcBef>
              <a:buNone/>
              <a:defRPr sz="4000" b="0" i="0" kern="1200" cap="none" spc="-150">
                <a:solidFill>
                  <a:srgbClr val="FFFEFF"/>
                </a:solidFill>
                <a:effectLst/>
                <a:latin typeface="+mj-lt"/>
                <a:ea typeface="+mj-ea"/>
                <a:cs typeface="+mj-cs"/>
              </a:defRPr>
            </a:lvl1pPr>
          </a:lstStyle>
          <a:p>
            <a:r>
              <a:rPr lang="de-DE" dirty="0"/>
              <a:t>Weitere Fortbildungen</a:t>
            </a:r>
          </a:p>
        </p:txBody>
      </p:sp>
      <p:sp>
        <p:nvSpPr>
          <p:cNvPr id="6" name="Inhaltsplatzhalter 7">
            <a:extLst>
              <a:ext uri="{FF2B5EF4-FFF2-40B4-BE49-F238E27FC236}">
                <a16:creationId xmlns:a16="http://schemas.microsoft.com/office/drawing/2014/main" id="{B6AAC9AD-8D6A-7942-BE1C-DC52D5151413}"/>
              </a:ext>
            </a:extLst>
          </p:cNvPr>
          <p:cNvSpPr txBox="1">
            <a:spLocks/>
          </p:cNvSpPr>
          <p:nvPr/>
        </p:nvSpPr>
        <p:spPr>
          <a:xfrm>
            <a:off x="4824247" y="1667019"/>
            <a:ext cx="11239171" cy="3770528"/>
          </a:xfrm>
          <a:prstGeom prst="rect">
            <a:avLst/>
          </a:prstGeom>
        </p:spPr>
        <p:txBody>
          <a:bodyPr wrap="square">
            <a:no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r>
              <a:rPr lang="de-DE" sz="1300" dirty="0">
                <a:solidFill>
                  <a:schemeClr val="accent1"/>
                </a:solidFill>
                <a:latin typeface="+mj-lt"/>
              </a:rPr>
              <a:t>„</a:t>
            </a:r>
            <a:r>
              <a:rPr lang="de-DE" sz="1600" dirty="0">
                <a:solidFill>
                  <a:schemeClr val="accent1"/>
                </a:solidFill>
                <a:latin typeface="+mj-lt"/>
              </a:rPr>
              <a:t>Was ist los mit </a:t>
            </a:r>
            <a:r>
              <a:rPr lang="de-DE" sz="1600" dirty="0" err="1">
                <a:solidFill>
                  <a:schemeClr val="accent1"/>
                </a:solidFill>
                <a:latin typeface="+mj-lt"/>
              </a:rPr>
              <a:t>Jaron</a:t>
            </a:r>
            <a:r>
              <a:rPr lang="de-DE" sz="1600" dirty="0">
                <a:solidFill>
                  <a:schemeClr val="accent1"/>
                </a:solidFill>
                <a:latin typeface="+mj-lt"/>
              </a:rPr>
              <a:t>?“</a:t>
            </a:r>
          </a:p>
          <a:p>
            <a:r>
              <a:rPr lang="de-DE" sz="1600" dirty="0">
                <a:solidFill>
                  <a:schemeClr val="accent1"/>
                </a:solidFill>
                <a:latin typeface="+mj-lt"/>
              </a:rPr>
              <a:t>Frankfurt University </a:t>
            </a:r>
            <a:r>
              <a:rPr lang="de-DE" sz="1600" dirty="0" err="1">
                <a:solidFill>
                  <a:schemeClr val="accent1"/>
                </a:solidFill>
                <a:latin typeface="+mj-lt"/>
              </a:rPr>
              <a:t>of</a:t>
            </a:r>
            <a:r>
              <a:rPr lang="de-DE" sz="1600" dirty="0">
                <a:solidFill>
                  <a:schemeClr val="accent1"/>
                </a:solidFill>
                <a:latin typeface="+mj-lt"/>
              </a:rPr>
              <a:t> Applied </a:t>
            </a:r>
            <a:r>
              <a:rPr lang="de-DE" sz="1600" dirty="0" err="1">
                <a:solidFill>
                  <a:schemeClr val="accent1"/>
                </a:solidFill>
                <a:latin typeface="+mj-lt"/>
              </a:rPr>
              <a:t>Sciences</a:t>
            </a:r>
            <a:r>
              <a:rPr lang="de-DE" sz="1600" dirty="0">
                <a:solidFill>
                  <a:schemeClr val="accent1"/>
                </a:solidFill>
                <a:latin typeface="+mj-lt"/>
              </a:rPr>
              <a:t>: </a:t>
            </a:r>
          </a:p>
          <a:p>
            <a:pPr marL="0" indent="0">
              <a:buNone/>
            </a:pPr>
            <a:r>
              <a:rPr lang="de-DE" sz="1600" dirty="0">
                <a:solidFill>
                  <a:schemeClr val="accent1"/>
                </a:solidFill>
                <a:latin typeface="+mj-lt"/>
                <a:cs typeface="Calibri" panose="020F0502020204030204" pitchFamily="34" charset="0"/>
              </a:rPr>
              <a:t>	Interdisziplinärer Kinderschutz – kostenfreier E-Learning-Kurs 	</a:t>
            </a:r>
          </a:p>
          <a:p>
            <a:pPr marL="0" indent="0">
              <a:buNone/>
            </a:pPr>
            <a:r>
              <a:rPr lang="de-DE" sz="1600" dirty="0">
                <a:solidFill>
                  <a:schemeClr val="accent1"/>
                </a:solidFill>
                <a:latin typeface="+mj-lt"/>
              </a:rPr>
              <a:t>	https://psg.nrw/material/#interdisziplinaererkinderschutz</a:t>
            </a:r>
          </a:p>
          <a:p>
            <a:r>
              <a:rPr lang="de-DE" sz="1600" dirty="0">
                <a:solidFill>
                  <a:schemeClr val="accent1"/>
                </a:solidFill>
                <a:latin typeface="+mj-lt"/>
              </a:rPr>
              <a:t>Sich wiederholende Fortbildungen von </a:t>
            </a:r>
            <a:r>
              <a:rPr lang="de-DE" sz="1600" dirty="0" err="1">
                <a:solidFill>
                  <a:schemeClr val="accent1"/>
                </a:solidFill>
                <a:latin typeface="+mj-lt"/>
              </a:rPr>
              <a:t>Profamilia</a:t>
            </a:r>
            <a:r>
              <a:rPr lang="de-DE" sz="1600" dirty="0">
                <a:solidFill>
                  <a:schemeClr val="accent1"/>
                </a:solidFill>
                <a:latin typeface="+mj-lt"/>
              </a:rPr>
              <a:t> </a:t>
            </a:r>
          </a:p>
          <a:p>
            <a:pPr marL="0" indent="0">
              <a:buNone/>
            </a:pPr>
            <a:r>
              <a:rPr lang="de-DE" sz="1600" dirty="0">
                <a:solidFill>
                  <a:schemeClr val="accent1"/>
                </a:solidFill>
                <a:latin typeface="+mj-lt"/>
              </a:rPr>
              <a:t>	(Haltepunkt und Notbremse) </a:t>
            </a:r>
          </a:p>
          <a:p>
            <a:pPr marL="0" indent="0">
              <a:buNone/>
            </a:pPr>
            <a:r>
              <a:rPr lang="de-DE" sz="1600" dirty="0">
                <a:solidFill>
                  <a:schemeClr val="accent1"/>
                </a:solidFill>
                <a:latin typeface="+mj-lt"/>
              </a:rPr>
              <a:t>	Themen: Basiswissen, </a:t>
            </a:r>
            <a:r>
              <a:rPr lang="de-DE" sz="1600" dirty="0" err="1">
                <a:solidFill>
                  <a:schemeClr val="accent1"/>
                </a:solidFill>
                <a:latin typeface="+mj-lt"/>
              </a:rPr>
              <a:t>Traumafolgen</a:t>
            </a:r>
            <a:r>
              <a:rPr lang="de-DE" sz="1600" dirty="0">
                <a:solidFill>
                  <a:schemeClr val="accent1"/>
                </a:solidFill>
                <a:latin typeface="+mj-lt"/>
              </a:rPr>
              <a:t> und Prävention</a:t>
            </a:r>
          </a:p>
          <a:p>
            <a:r>
              <a:rPr lang="de-DE" sz="1600" dirty="0">
                <a:solidFill>
                  <a:schemeClr val="accent1"/>
                </a:solidFill>
                <a:latin typeface="+mj-lt"/>
              </a:rPr>
              <a:t>Aktuelle Fortbildungen im Schulportal</a:t>
            </a:r>
          </a:p>
          <a:p>
            <a:pPr eaLnBrk="0" fontAlgn="base" hangingPunct="0">
              <a:lnSpc>
                <a:spcPct val="100000"/>
              </a:lnSpc>
              <a:spcBef>
                <a:spcPct val="0"/>
              </a:spcBef>
              <a:spcAft>
                <a:spcPct val="0"/>
              </a:spcAft>
            </a:pPr>
            <a:r>
              <a:rPr lang="de-DE" altLang="de-DE" sz="1600" dirty="0">
                <a:solidFill>
                  <a:schemeClr val="accent1"/>
                </a:solidFill>
                <a:latin typeface="+mj-lt"/>
                <a:cs typeface="Arial" panose="020B0604020202020204" pitchFamily="34" charset="0"/>
              </a:rPr>
              <a:t>https://www.medienanstalt-hessen.de/medienkompetenz-medienbildung/</a:t>
            </a:r>
          </a:p>
          <a:p>
            <a:pPr marL="0" indent="0" eaLnBrk="0" fontAlgn="base" hangingPunct="0">
              <a:lnSpc>
                <a:spcPct val="100000"/>
              </a:lnSpc>
              <a:spcBef>
                <a:spcPct val="0"/>
              </a:spcBef>
              <a:spcAft>
                <a:spcPct val="0"/>
              </a:spcAft>
              <a:buNone/>
            </a:pPr>
            <a:r>
              <a:rPr lang="de-DE" altLang="de-DE" sz="1600" dirty="0">
                <a:solidFill>
                  <a:schemeClr val="accent1"/>
                </a:solidFill>
                <a:latin typeface="+mj-lt"/>
                <a:cs typeface="Arial" panose="020B0604020202020204" pitchFamily="34" charset="0"/>
              </a:rPr>
              <a:t>      </a:t>
            </a:r>
            <a:r>
              <a:rPr lang="de-DE" altLang="de-DE" sz="1600" dirty="0" err="1">
                <a:solidFill>
                  <a:schemeClr val="accent1"/>
                </a:solidFill>
                <a:latin typeface="+mj-lt"/>
                <a:cs typeface="Arial" panose="020B0604020202020204" pitchFamily="34" charset="0"/>
              </a:rPr>
              <a:t>veranstaltungen</a:t>
            </a:r>
            <a:r>
              <a:rPr lang="de-DE" altLang="de-DE" sz="1600" dirty="0">
                <a:solidFill>
                  <a:schemeClr val="accent1"/>
                </a:solidFill>
                <a:latin typeface="+mj-lt"/>
                <a:cs typeface="Arial" panose="020B0604020202020204" pitchFamily="34" charset="0"/>
              </a:rPr>
              <a:t>/</a:t>
            </a:r>
            <a:r>
              <a:rPr lang="de-DE" altLang="de-DE" sz="1600" dirty="0" err="1">
                <a:solidFill>
                  <a:schemeClr val="accent1"/>
                </a:solidFill>
                <a:latin typeface="+mj-lt"/>
                <a:cs typeface="Arial" panose="020B0604020202020204" pitchFamily="34" charset="0"/>
              </a:rPr>
              <a:t>fachtagung</a:t>
            </a:r>
            <a:r>
              <a:rPr lang="de-DE" altLang="de-DE" sz="1600" dirty="0">
                <a:solidFill>
                  <a:schemeClr val="accent1"/>
                </a:solidFill>
                <a:latin typeface="+mj-lt"/>
                <a:cs typeface="Arial" panose="020B0604020202020204" pitchFamily="34" charset="0"/>
              </a:rPr>
              <a:t>-</a:t>
            </a:r>
            <a:r>
              <a:rPr lang="de-DE" altLang="de-DE" sz="1600" dirty="0" err="1">
                <a:solidFill>
                  <a:schemeClr val="accent1"/>
                </a:solidFill>
                <a:latin typeface="+mj-lt"/>
                <a:cs typeface="Arial" panose="020B0604020202020204" pitchFamily="34" charset="0"/>
              </a:rPr>
              <a:t>praevention</a:t>
            </a:r>
            <a:r>
              <a:rPr lang="de-DE" altLang="de-DE" sz="1600" dirty="0">
                <a:solidFill>
                  <a:schemeClr val="accent1"/>
                </a:solidFill>
                <a:latin typeface="+mj-lt"/>
                <a:cs typeface="Arial" panose="020B0604020202020204" pitchFamily="34" charset="0"/>
              </a:rPr>
              <a:t>-von-</a:t>
            </a:r>
            <a:r>
              <a:rPr lang="de-DE" altLang="de-DE" sz="1600" dirty="0" err="1">
                <a:solidFill>
                  <a:schemeClr val="accent1"/>
                </a:solidFill>
                <a:latin typeface="+mj-lt"/>
                <a:cs typeface="Arial" panose="020B0604020202020204" pitchFamily="34" charset="0"/>
              </a:rPr>
              <a:t>cybergrooming</a:t>
            </a:r>
            <a:r>
              <a:rPr lang="de-DE" altLang="de-DE" sz="1600" dirty="0">
                <a:solidFill>
                  <a:schemeClr val="accent1"/>
                </a:solidFill>
                <a:latin typeface="+mj-lt"/>
                <a:cs typeface="Arial" panose="020B0604020202020204" pitchFamily="34" charset="0"/>
              </a:rPr>
              <a:t>-in-der-</a:t>
            </a:r>
            <a:r>
              <a:rPr lang="de-DE" altLang="de-DE" sz="1600" dirty="0" err="1">
                <a:solidFill>
                  <a:schemeClr val="accent1"/>
                </a:solidFill>
                <a:latin typeface="+mj-lt"/>
                <a:cs typeface="Arial" panose="020B0604020202020204" pitchFamily="34" charset="0"/>
              </a:rPr>
              <a:t>grundschule</a:t>
            </a:r>
            <a:r>
              <a:rPr lang="de-DE" altLang="de-DE" sz="1600" dirty="0">
                <a:solidFill>
                  <a:schemeClr val="accent1"/>
                </a:solidFill>
                <a:latin typeface="+mj-lt"/>
                <a:cs typeface="Arial" panose="020B0604020202020204" pitchFamily="34" charset="0"/>
              </a:rPr>
              <a:t>/</a:t>
            </a:r>
          </a:p>
          <a:p>
            <a:pPr eaLnBrk="0" fontAlgn="base" hangingPunct="0">
              <a:lnSpc>
                <a:spcPct val="100000"/>
              </a:lnSpc>
              <a:spcBef>
                <a:spcPct val="0"/>
              </a:spcBef>
              <a:spcAft>
                <a:spcPct val="0"/>
              </a:spcAft>
            </a:pPr>
            <a:r>
              <a:rPr lang="de-DE" altLang="de-DE" sz="1600" dirty="0">
                <a:solidFill>
                  <a:schemeClr val="accent1"/>
                </a:solidFill>
                <a:latin typeface="+mj-lt"/>
                <a:cs typeface="Arial" panose="020B0604020202020204" pitchFamily="34" charset="0"/>
              </a:rPr>
              <a:t>Antimobbingprogramm „Gemeinsam Klasse sein“</a:t>
            </a:r>
          </a:p>
          <a:p>
            <a:endParaRPr lang="de-DE" sz="1300" dirty="0">
              <a:solidFill>
                <a:schemeClr val="accent1"/>
              </a:solidFill>
              <a:latin typeface="+mj-lt"/>
            </a:endParaRPr>
          </a:p>
          <a:p>
            <a:pPr marL="0" indent="0">
              <a:buFont typeface="Wingdings" panose="05000000000000000000" pitchFamily="2" charset="2"/>
              <a:buNone/>
            </a:pPr>
            <a:r>
              <a:rPr lang="de-DE" sz="1300" dirty="0">
                <a:solidFill>
                  <a:schemeClr val="accent1"/>
                </a:solidFill>
                <a:latin typeface="+mj-lt"/>
              </a:rPr>
              <a:t> </a:t>
            </a:r>
          </a:p>
          <a:p>
            <a:endParaRPr lang="de-DE" sz="1300" dirty="0">
              <a:solidFill>
                <a:schemeClr val="accent1"/>
              </a:solidFill>
              <a:latin typeface="+mj-lt"/>
              <a:cs typeface="Calibri" panose="020F0502020204030204" pitchFamily="34" charset="0"/>
            </a:endParaRPr>
          </a:p>
          <a:p>
            <a:endParaRPr lang="de-DE" sz="1300" dirty="0">
              <a:solidFill>
                <a:schemeClr val="accent1"/>
              </a:solidFill>
              <a:latin typeface="+mj-lt"/>
              <a:cs typeface="Calibri" panose="020F0502020204030204" pitchFamily="34" charset="0"/>
            </a:endParaRPr>
          </a:p>
        </p:txBody>
      </p:sp>
    </p:spTree>
    <p:extLst>
      <p:ext uri="{BB962C8B-B14F-4D97-AF65-F5344CB8AC3E}">
        <p14:creationId xmlns:p14="http://schemas.microsoft.com/office/powerpoint/2010/main" val="1532489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8B7E9C-3BE9-FB4A-BAE4-878B11FE774F}"/>
              </a:ext>
            </a:extLst>
          </p:cNvPr>
          <p:cNvSpPr>
            <a:spLocks noGrp="1"/>
          </p:cNvSpPr>
          <p:nvPr>
            <p:ph type="ctrTitle"/>
          </p:nvPr>
        </p:nvSpPr>
        <p:spPr/>
        <p:txBody>
          <a:bodyPr/>
          <a:lstStyle/>
          <a:p>
            <a:r>
              <a:rPr lang="de-DE" sz="7200" b="1" dirty="0"/>
              <a:t>VI</a:t>
            </a:r>
            <a:r>
              <a:rPr lang="de-DE" dirty="0"/>
              <a:t> Verhaltenskodex</a:t>
            </a:r>
          </a:p>
        </p:txBody>
      </p:sp>
      <p:sp>
        <p:nvSpPr>
          <p:cNvPr id="3" name="Untertitel 2">
            <a:extLst>
              <a:ext uri="{FF2B5EF4-FFF2-40B4-BE49-F238E27FC236}">
                <a16:creationId xmlns:a16="http://schemas.microsoft.com/office/drawing/2014/main" id="{2B4B698B-4243-2A4E-B19C-DF7B060D41E0}"/>
              </a:ext>
            </a:extLst>
          </p:cNvPr>
          <p:cNvSpPr>
            <a:spLocks noGrp="1"/>
          </p:cNvSpPr>
          <p:nvPr>
            <p:ph type="subTitle" idx="1"/>
          </p:nvPr>
        </p:nvSpPr>
        <p:spPr/>
        <p:txBody>
          <a:bodyPr/>
          <a:lstStyle/>
          <a:p>
            <a:endParaRPr lang="de-DE"/>
          </a:p>
        </p:txBody>
      </p:sp>
      <p:pic>
        <p:nvPicPr>
          <p:cNvPr id="4" name="Grafik 3">
            <a:extLst>
              <a:ext uri="{FF2B5EF4-FFF2-40B4-BE49-F238E27FC236}">
                <a16:creationId xmlns:a16="http://schemas.microsoft.com/office/drawing/2014/main" id="{FEF57EB7-6E84-D545-BB23-2614FEA1FC83}"/>
              </a:ext>
            </a:extLst>
          </p:cNvPr>
          <p:cNvPicPr>
            <a:picLocks noChangeAspect="1"/>
          </p:cNvPicPr>
          <p:nvPr/>
        </p:nvPicPr>
        <p:blipFill>
          <a:blip r:embed="rId2"/>
          <a:stretch>
            <a:fillRect/>
          </a:stretch>
        </p:blipFill>
        <p:spPr>
          <a:xfrm>
            <a:off x="5616866" y="3824233"/>
            <a:ext cx="964654" cy="1363707"/>
          </a:xfrm>
          <a:prstGeom prst="rect">
            <a:avLst/>
          </a:prstGeom>
        </p:spPr>
      </p:pic>
    </p:spTree>
    <p:extLst>
      <p:ext uri="{BB962C8B-B14F-4D97-AF65-F5344CB8AC3E}">
        <p14:creationId xmlns:p14="http://schemas.microsoft.com/office/powerpoint/2010/main" val="3701616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1AF2F8-9E67-7F48-BB14-38D79B284B83}"/>
              </a:ext>
            </a:extLst>
          </p:cNvPr>
          <p:cNvSpPr>
            <a:spLocks noGrp="1"/>
          </p:cNvSpPr>
          <p:nvPr>
            <p:ph type="title"/>
          </p:nvPr>
        </p:nvSpPr>
        <p:spPr>
          <a:xfrm>
            <a:off x="829078" y="710311"/>
            <a:ext cx="3620306" cy="2456442"/>
          </a:xfrm>
        </p:spPr>
        <p:txBody>
          <a:bodyPr/>
          <a:lstStyle/>
          <a:p>
            <a:r>
              <a:rPr lang="de-DE" dirty="0"/>
              <a:t>Verhaltenskodex</a:t>
            </a:r>
          </a:p>
        </p:txBody>
      </p:sp>
      <p:pic>
        <p:nvPicPr>
          <p:cNvPr id="3" name="Grafik 2">
            <a:extLst>
              <a:ext uri="{FF2B5EF4-FFF2-40B4-BE49-F238E27FC236}">
                <a16:creationId xmlns:a16="http://schemas.microsoft.com/office/drawing/2014/main" id="{E3A694D1-498F-4D4E-A251-80E3098AECA4}"/>
              </a:ext>
            </a:extLst>
          </p:cNvPr>
          <p:cNvPicPr>
            <a:picLocks noChangeAspect="1"/>
          </p:cNvPicPr>
          <p:nvPr/>
        </p:nvPicPr>
        <p:blipFill>
          <a:blip r:embed="rId2"/>
          <a:stretch>
            <a:fillRect/>
          </a:stretch>
        </p:blipFill>
        <p:spPr>
          <a:xfrm rot="16200000">
            <a:off x="2156904" y="5243129"/>
            <a:ext cx="964654" cy="1363707"/>
          </a:xfrm>
          <a:prstGeom prst="rect">
            <a:avLst/>
          </a:prstGeom>
        </p:spPr>
      </p:pic>
      <p:pic>
        <p:nvPicPr>
          <p:cNvPr id="4" name="Grafik 3">
            <a:extLst>
              <a:ext uri="{FF2B5EF4-FFF2-40B4-BE49-F238E27FC236}">
                <a16:creationId xmlns:a16="http://schemas.microsoft.com/office/drawing/2014/main" id="{042B7054-92EC-864C-B49F-DB4C259E6985}"/>
              </a:ext>
            </a:extLst>
          </p:cNvPr>
          <p:cNvPicPr>
            <a:picLocks noChangeAspect="1"/>
          </p:cNvPicPr>
          <p:nvPr/>
        </p:nvPicPr>
        <p:blipFill>
          <a:blip r:embed="rId3"/>
          <a:stretch>
            <a:fillRect/>
          </a:stretch>
        </p:blipFill>
        <p:spPr>
          <a:xfrm>
            <a:off x="4604184" y="968952"/>
            <a:ext cx="3690145" cy="5218387"/>
          </a:xfrm>
          <a:prstGeom prst="rect">
            <a:avLst/>
          </a:prstGeom>
        </p:spPr>
      </p:pic>
      <p:pic>
        <p:nvPicPr>
          <p:cNvPr id="5" name="Grafik 4">
            <a:extLst>
              <a:ext uri="{FF2B5EF4-FFF2-40B4-BE49-F238E27FC236}">
                <a16:creationId xmlns:a16="http://schemas.microsoft.com/office/drawing/2014/main" id="{54E7DC27-5EC4-904F-9786-81F856CEB47D}"/>
              </a:ext>
            </a:extLst>
          </p:cNvPr>
          <p:cNvPicPr>
            <a:picLocks noChangeAspect="1"/>
          </p:cNvPicPr>
          <p:nvPr/>
        </p:nvPicPr>
        <p:blipFill>
          <a:blip r:embed="rId4"/>
          <a:stretch>
            <a:fillRect/>
          </a:stretch>
        </p:blipFill>
        <p:spPr>
          <a:xfrm>
            <a:off x="8385161" y="954199"/>
            <a:ext cx="3700577" cy="5233139"/>
          </a:xfrm>
          <a:prstGeom prst="rect">
            <a:avLst/>
          </a:prstGeom>
        </p:spPr>
      </p:pic>
    </p:spTree>
    <p:extLst>
      <p:ext uri="{BB962C8B-B14F-4D97-AF65-F5344CB8AC3E}">
        <p14:creationId xmlns:p14="http://schemas.microsoft.com/office/powerpoint/2010/main" val="314006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1AF2F8-9E67-7F48-BB14-38D79B284B83}"/>
              </a:ext>
            </a:extLst>
          </p:cNvPr>
          <p:cNvSpPr>
            <a:spLocks noGrp="1"/>
          </p:cNvSpPr>
          <p:nvPr>
            <p:ph type="title"/>
          </p:nvPr>
        </p:nvSpPr>
        <p:spPr>
          <a:xfrm>
            <a:off x="829078" y="710311"/>
            <a:ext cx="3620306" cy="2456442"/>
          </a:xfrm>
        </p:spPr>
        <p:txBody>
          <a:bodyPr/>
          <a:lstStyle/>
          <a:p>
            <a:r>
              <a:rPr lang="de-DE" dirty="0"/>
              <a:t>Verhaltenskodex</a:t>
            </a:r>
          </a:p>
        </p:txBody>
      </p:sp>
      <p:pic>
        <p:nvPicPr>
          <p:cNvPr id="3" name="Grafik 2">
            <a:extLst>
              <a:ext uri="{FF2B5EF4-FFF2-40B4-BE49-F238E27FC236}">
                <a16:creationId xmlns:a16="http://schemas.microsoft.com/office/drawing/2014/main" id="{E3A694D1-498F-4D4E-A251-80E3098AECA4}"/>
              </a:ext>
            </a:extLst>
          </p:cNvPr>
          <p:cNvPicPr>
            <a:picLocks noChangeAspect="1"/>
          </p:cNvPicPr>
          <p:nvPr/>
        </p:nvPicPr>
        <p:blipFill>
          <a:blip r:embed="rId2"/>
          <a:stretch>
            <a:fillRect/>
          </a:stretch>
        </p:blipFill>
        <p:spPr>
          <a:xfrm rot="16200000">
            <a:off x="2156904" y="5243129"/>
            <a:ext cx="964654" cy="1363707"/>
          </a:xfrm>
          <a:prstGeom prst="rect">
            <a:avLst/>
          </a:prstGeom>
        </p:spPr>
      </p:pic>
      <p:pic>
        <p:nvPicPr>
          <p:cNvPr id="6" name="Grafik 5">
            <a:extLst>
              <a:ext uri="{FF2B5EF4-FFF2-40B4-BE49-F238E27FC236}">
                <a16:creationId xmlns:a16="http://schemas.microsoft.com/office/drawing/2014/main" id="{325E3BB1-C1C1-5741-B47B-8093C87625E3}"/>
              </a:ext>
            </a:extLst>
          </p:cNvPr>
          <p:cNvPicPr>
            <a:picLocks noChangeAspect="1"/>
          </p:cNvPicPr>
          <p:nvPr/>
        </p:nvPicPr>
        <p:blipFill>
          <a:blip r:embed="rId3"/>
          <a:stretch>
            <a:fillRect/>
          </a:stretch>
        </p:blipFill>
        <p:spPr>
          <a:xfrm>
            <a:off x="8449129" y="968952"/>
            <a:ext cx="3690145" cy="5218387"/>
          </a:xfrm>
          <a:prstGeom prst="rect">
            <a:avLst/>
          </a:prstGeom>
        </p:spPr>
      </p:pic>
      <p:pic>
        <p:nvPicPr>
          <p:cNvPr id="7" name="Grafik 6">
            <a:extLst>
              <a:ext uri="{FF2B5EF4-FFF2-40B4-BE49-F238E27FC236}">
                <a16:creationId xmlns:a16="http://schemas.microsoft.com/office/drawing/2014/main" id="{3BE9B223-F57D-2D40-8E2D-516EB4DD558C}"/>
              </a:ext>
            </a:extLst>
          </p:cNvPr>
          <p:cNvPicPr>
            <a:picLocks noChangeAspect="1"/>
          </p:cNvPicPr>
          <p:nvPr/>
        </p:nvPicPr>
        <p:blipFill>
          <a:blip r:embed="rId4"/>
          <a:stretch>
            <a:fillRect/>
          </a:stretch>
        </p:blipFill>
        <p:spPr>
          <a:xfrm>
            <a:off x="4625619" y="968952"/>
            <a:ext cx="3647274" cy="5157761"/>
          </a:xfrm>
          <a:prstGeom prst="rect">
            <a:avLst/>
          </a:prstGeom>
        </p:spPr>
      </p:pic>
    </p:spTree>
    <p:extLst>
      <p:ext uri="{BB962C8B-B14F-4D97-AF65-F5344CB8AC3E}">
        <p14:creationId xmlns:p14="http://schemas.microsoft.com/office/powerpoint/2010/main" val="2272211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45395B-27FE-BB49-80EE-3D0B083406E2}"/>
              </a:ext>
            </a:extLst>
          </p:cNvPr>
          <p:cNvSpPr>
            <a:spLocks noGrp="1"/>
          </p:cNvSpPr>
          <p:nvPr>
            <p:ph type="title"/>
          </p:nvPr>
        </p:nvSpPr>
        <p:spPr/>
        <p:txBody>
          <a:bodyPr/>
          <a:lstStyle/>
          <a:p>
            <a:r>
              <a:rPr lang="de-DE" dirty="0"/>
              <a:t>Möglichkeiten der Partizipation</a:t>
            </a:r>
          </a:p>
        </p:txBody>
      </p:sp>
      <p:sp>
        <p:nvSpPr>
          <p:cNvPr id="4" name="Rechteck 3">
            <a:extLst>
              <a:ext uri="{FF2B5EF4-FFF2-40B4-BE49-F238E27FC236}">
                <a16:creationId xmlns:a16="http://schemas.microsoft.com/office/drawing/2014/main" id="{97DD3936-3838-EE4F-A894-4DC51D7E762A}"/>
              </a:ext>
            </a:extLst>
          </p:cNvPr>
          <p:cNvSpPr/>
          <p:nvPr/>
        </p:nvSpPr>
        <p:spPr>
          <a:xfrm>
            <a:off x="4782205" y="1024953"/>
            <a:ext cx="7136525" cy="5170646"/>
          </a:xfrm>
          <a:prstGeom prst="rect">
            <a:avLst/>
          </a:prstGeom>
        </p:spPr>
        <p:txBody>
          <a:bodyPr wrap="square">
            <a:spAutoFit/>
          </a:bodyPr>
          <a:lstStyle/>
          <a:p>
            <a:pPr marL="285750" indent="-285750">
              <a:buFont typeface="Arial" panose="020B0604020202020204" pitchFamily="34" charset="0"/>
              <a:buChar char="•"/>
            </a:pPr>
            <a:r>
              <a:rPr lang="de-DE" sz="2200" dirty="0">
                <a:latin typeface="+mj-lt"/>
              </a:rPr>
              <a:t>Alle </a:t>
            </a:r>
            <a:r>
              <a:rPr lang="de-DE" sz="2200" dirty="0">
                <a:solidFill>
                  <a:schemeClr val="accent1"/>
                </a:solidFill>
                <a:latin typeface="+mj-lt"/>
              </a:rPr>
              <a:t>4 Jahre </a:t>
            </a:r>
            <a:r>
              <a:rPr lang="de-DE" sz="2200" dirty="0">
                <a:latin typeface="+mj-lt"/>
              </a:rPr>
              <a:t>Risiko- und Potentialanalyse mit den Lernenden</a:t>
            </a:r>
          </a:p>
          <a:p>
            <a:pPr marL="285750" indent="-285750">
              <a:buFont typeface="Arial" panose="020B0604020202020204" pitchFamily="34" charset="0"/>
              <a:buChar char="•"/>
            </a:pPr>
            <a:r>
              <a:rPr lang="de-DE" sz="2200" dirty="0">
                <a:latin typeface="+mj-lt"/>
              </a:rPr>
              <a:t>Vertrauenslehrkraft</a:t>
            </a:r>
          </a:p>
          <a:p>
            <a:pPr marL="285750" indent="-285750">
              <a:buFont typeface="Arial" panose="020B0604020202020204" pitchFamily="34" charset="0"/>
              <a:buChar char="•"/>
            </a:pPr>
            <a:r>
              <a:rPr lang="de-DE" sz="2200" dirty="0">
                <a:latin typeface="+mj-lt"/>
              </a:rPr>
              <a:t>Seit SJ 25/26 Klassenrat implementiert im Stundenplan ab Klasse 2 – Materialien sind im SP bereitgestellt</a:t>
            </a:r>
          </a:p>
          <a:p>
            <a:pPr marL="285750" indent="-285750">
              <a:buFont typeface="Arial" panose="020B0604020202020204" pitchFamily="34" charset="0"/>
              <a:buChar char="•"/>
            </a:pPr>
            <a:r>
              <a:rPr lang="de-DE" sz="2200" dirty="0">
                <a:latin typeface="+mj-lt"/>
              </a:rPr>
              <a:t>Regelmäßige Treffen der Schülervertretung/</a:t>
            </a:r>
            <a:r>
              <a:rPr lang="de-DE" sz="2200" dirty="0" err="1">
                <a:latin typeface="+mj-lt"/>
              </a:rPr>
              <a:t>Litfasssäule</a:t>
            </a:r>
            <a:endParaRPr lang="de-DE" sz="2200" dirty="0">
              <a:latin typeface="+mj-lt"/>
            </a:endParaRPr>
          </a:p>
          <a:p>
            <a:pPr marL="285750" indent="-285750">
              <a:buFont typeface="Arial" panose="020B0604020202020204" pitchFamily="34" charset="0"/>
              <a:buChar char="•"/>
            </a:pPr>
            <a:r>
              <a:rPr lang="de-DE" sz="2200" dirty="0">
                <a:latin typeface="+mj-lt"/>
              </a:rPr>
              <a:t>Mitgestaltung und Mitbestimmung der Schülerinnen und Schüler bei Feiern und Festen, Pausenhofgestaltung, etc.</a:t>
            </a:r>
          </a:p>
          <a:p>
            <a:pPr marL="285750" indent="-285750">
              <a:buFont typeface="Arial" panose="020B0604020202020204" pitchFamily="34" charset="0"/>
              <a:buChar char="•"/>
            </a:pPr>
            <a:r>
              <a:rPr lang="de-DE" sz="2200" dirty="0">
                <a:latin typeface="+mj-lt"/>
              </a:rPr>
              <a:t>Projektwoche „Kulturelle Vielfalt“ in den Haupt- und Berufsorientierungsstufen</a:t>
            </a:r>
          </a:p>
          <a:p>
            <a:pPr marL="285750" indent="-285750">
              <a:buFont typeface="Arial" panose="020B0604020202020204" pitchFamily="34" charset="0"/>
              <a:buChar char="•"/>
            </a:pPr>
            <a:r>
              <a:rPr lang="de-DE" sz="2200" dirty="0">
                <a:latin typeface="+mj-lt"/>
              </a:rPr>
              <a:t>Klasseninterner Unterricht mit Inhalten zum Demokratielernen</a:t>
            </a:r>
          </a:p>
          <a:p>
            <a:pPr marL="285750" indent="-285750">
              <a:buFont typeface="Arial" panose="020B0604020202020204" pitchFamily="34" charset="0"/>
              <a:buChar char="•"/>
            </a:pPr>
            <a:r>
              <a:rPr lang="de-DE" sz="2200" dirty="0">
                <a:latin typeface="+mj-lt"/>
              </a:rPr>
              <a:t>Demokratiebox in der Lehrerausleihe</a:t>
            </a:r>
          </a:p>
          <a:p>
            <a:pPr marL="285750" indent="-285750">
              <a:buFont typeface="Arial" panose="020B0604020202020204" pitchFamily="34" charset="0"/>
              <a:buChar char="•"/>
            </a:pPr>
            <a:r>
              <a:rPr lang="de-DE" sz="2200" dirty="0">
                <a:latin typeface="+mj-lt"/>
              </a:rPr>
              <a:t>Vorstellungen der Ansprechpersonen zu Schuljahresbeginn</a:t>
            </a:r>
          </a:p>
          <a:p>
            <a:pPr marL="285750" indent="-285750">
              <a:buFont typeface="Arial" panose="020B0604020202020204" pitchFamily="34" charset="0"/>
              <a:buChar char="•"/>
            </a:pPr>
            <a:r>
              <a:rPr lang="de-DE" sz="2200" dirty="0">
                <a:latin typeface="+mj-lt"/>
              </a:rPr>
              <a:t>Aushänge der Personen und ihre Ansprechbarkeit</a:t>
            </a:r>
          </a:p>
        </p:txBody>
      </p:sp>
      <p:pic>
        <p:nvPicPr>
          <p:cNvPr id="6" name="Grafik 5">
            <a:extLst>
              <a:ext uri="{FF2B5EF4-FFF2-40B4-BE49-F238E27FC236}">
                <a16:creationId xmlns:a16="http://schemas.microsoft.com/office/drawing/2014/main" id="{4C89A23F-BE0A-2E43-8A3A-3D9B841A07CC}"/>
              </a:ext>
            </a:extLst>
          </p:cNvPr>
          <p:cNvPicPr>
            <a:picLocks noChangeAspect="1"/>
          </p:cNvPicPr>
          <p:nvPr/>
        </p:nvPicPr>
        <p:blipFill>
          <a:blip r:embed="rId2"/>
          <a:stretch>
            <a:fillRect/>
          </a:stretch>
        </p:blipFill>
        <p:spPr>
          <a:xfrm rot="10800000">
            <a:off x="1841586" y="5243129"/>
            <a:ext cx="964654" cy="1363707"/>
          </a:xfrm>
          <a:prstGeom prst="rect">
            <a:avLst/>
          </a:prstGeom>
        </p:spPr>
      </p:pic>
    </p:spTree>
    <p:extLst>
      <p:ext uri="{BB962C8B-B14F-4D97-AF65-F5344CB8AC3E}">
        <p14:creationId xmlns:p14="http://schemas.microsoft.com/office/powerpoint/2010/main" val="1295108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8B7E9C-3BE9-FB4A-BAE4-878B11FE774F}"/>
              </a:ext>
            </a:extLst>
          </p:cNvPr>
          <p:cNvSpPr>
            <a:spLocks noGrp="1"/>
          </p:cNvSpPr>
          <p:nvPr>
            <p:ph type="ctrTitle"/>
          </p:nvPr>
        </p:nvSpPr>
        <p:spPr/>
        <p:txBody>
          <a:bodyPr/>
          <a:lstStyle/>
          <a:p>
            <a:r>
              <a:rPr lang="de-DE" sz="7200" b="1" dirty="0"/>
              <a:t>VII</a:t>
            </a:r>
            <a:r>
              <a:rPr lang="de-DE" dirty="0"/>
              <a:t> Partizipation</a:t>
            </a:r>
          </a:p>
        </p:txBody>
      </p:sp>
      <p:sp>
        <p:nvSpPr>
          <p:cNvPr id="3" name="Untertitel 2">
            <a:extLst>
              <a:ext uri="{FF2B5EF4-FFF2-40B4-BE49-F238E27FC236}">
                <a16:creationId xmlns:a16="http://schemas.microsoft.com/office/drawing/2014/main" id="{2B4B698B-4243-2A4E-B19C-DF7B060D41E0}"/>
              </a:ext>
            </a:extLst>
          </p:cNvPr>
          <p:cNvSpPr>
            <a:spLocks noGrp="1"/>
          </p:cNvSpPr>
          <p:nvPr>
            <p:ph type="subTitle" idx="1"/>
          </p:nvPr>
        </p:nvSpPr>
        <p:spPr/>
        <p:txBody>
          <a:bodyPr/>
          <a:lstStyle/>
          <a:p>
            <a:endParaRPr lang="de-DE"/>
          </a:p>
        </p:txBody>
      </p:sp>
      <p:pic>
        <p:nvPicPr>
          <p:cNvPr id="4" name="Grafik 3">
            <a:extLst>
              <a:ext uri="{FF2B5EF4-FFF2-40B4-BE49-F238E27FC236}">
                <a16:creationId xmlns:a16="http://schemas.microsoft.com/office/drawing/2014/main" id="{FEF57EB7-6E84-D545-BB23-2614FEA1FC83}"/>
              </a:ext>
            </a:extLst>
          </p:cNvPr>
          <p:cNvPicPr>
            <a:picLocks noChangeAspect="1"/>
          </p:cNvPicPr>
          <p:nvPr/>
        </p:nvPicPr>
        <p:blipFill>
          <a:blip r:embed="rId2"/>
          <a:stretch>
            <a:fillRect/>
          </a:stretch>
        </p:blipFill>
        <p:spPr>
          <a:xfrm>
            <a:off x="5616866" y="3824233"/>
            <a:ext cx="964654" cy="1363707"/>
          </a:xfrm>
          <a:prstGeom prst="rect">
            <a:avLst/>
          </a:prstGeom>
        </p:spPr>
      </p:pic>
    </p:spTree>
    <p:extLst>
      <p:ext uri="{BB962C8B-B14F-4D97-AF65-F5344CB8AC3E}">
        <p14:creationId xmlns:p14="http://schemas.microsoft.com/office/powerpoint/2010/main" val="2061602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45395B-27FE-BB49-80EE-3D0B083406E2}"/>
              </a:ext>
            </a:extLst>
          </p:cNvPr>
          <p:cNvSpPr>
            <a:spLocks noGrp="1"/>
          </p:cNvSpPr>
          <p:nvPr>
            <p:ph type="title"/>
          </p:nvPr>
        </p:nvSpPr>
        <p:spPr/>
        <p:txBody>
          <a:bodyPr/>
          <a:lstStyle/>
          <a:p>
            <a:r>
              <a:rPr lang="de-DE" dirty="0"/>
              <a:t>Risiko- und Potentialanalyse</a:t>
            </a:r>
          </a:p>
        </p:txBody>
      </p:sp>
      <p:pic>
        <p:nvPicPr>
          <p:cNvPr id="5" name="Grafik 4">
            <a:extLst>
              <a:ext uri="{FF2B5EF4-FFF2-40B4-BE49-F238E27FC236}">
                <a16:creationId xmlns:a16="http://schemas.microsoft.com/office/drawing/2014/main" id="{BD31953A-6EB5-8649-9614-B09EAE3A0991}"/>
              </a:ext>
            </a:extLst>
          </p:cNvPr>
          <p:cNvPicPr>
            <a:picLocks noChangeAspect="1"/>
          </p:cNvPicPr>
          <p:nvPr/>
        </p:nvPicPr>
        <p:blipFill>
          <a:blip r:embed="rId2"/>
          <a:stretch>
            <a:fillRect/>
          </a:stretch>
        </p:blipFill>
        <p:spPr>
          <a:xfrm rot="10800000">
            <a:off x="1841586" y="5243129"/>
            <a:ext cx="964654" cy="1363707"/>
          </a:xfrm>
          <a:prstGeom prst="rect">
            <a:avLst/>
          </a:prstGeom>
        </p:spPr>
      </p:pic>
      <p:pic>
        <p:nvPicPr>
          <p:cNvPr id="6" name="Grafik 5">
            <a:extLst>
              <a:ext uri="{FF2B5EF4-FFF2-40B4-BE49-F238E27FC236}">
                <a16:creationId xmlns:a16="http://schemas.microsoft.com/office/drawing/2014/main" id="{FADD620C-3F10-8B43-BA28-5FB5B03BD12C}"/>
              </a:ext>
            </a:extLst>
          </p:cNvPr>
          <p:cNvPicPr>
            <a:picLocks noChangeAspect="1"/>
          </p:cNvPicPr>
          <p:nvPr/>
        </p:nvPicPr>
        <p:blipFill>
          <a:blip r:embed="rId3"/>
          <a:stretch>
            <a:fillRect/>
          </a:stretch>
        </p:blipFill>
        <p:spPr>
          <a:xfrm>
            <a:off x="5687961" y="0"/>
            <a:ext cx="4846211" cy="6858000"/>
          </a:xfrm>
          <a:prstGeom prst="rect">
            <a:avLst/>
          </a:prstGeom>
        </p:spPr>
      </p:pic>
      <p:sp>
        <p:nvSpPr>
          <p:cNvPr id="7" name="Textfeld 6">
            <a:extLst>
              <a:ext uri="{FF2B5EF4-FFF2-40B4-BE49-F238E27FC236}">
                <a16:creationId xmlns:a16="http://schemas.microsoft.com/office/drawing/2014/main" id="{B866F0CD-84B3-574A-85E6-D49014176529}"/>
              </a:ext>
            </a:extLst>
          </p:cNvPr>
          <p:cNvSpPr txBox="1"/>
          <p:nvPr/>
        </p:nvSpPr>
        <p:spPr>
          <a:xfrm>
            <a:off x="6111294" y="5960505"/>
            <a:ext cx="5030839" cy="646331"/>
          </a:xfrm>
          <a:prstGeom prst="rect">
            <a:avLst/>
          </a:prstGeom>
          <a:noFill/>
        </p:spPr>
        <p:txBody>
          <a:bodyPr wrap="square" rtlCol="0">
            <a:spAutoFit/>
          </a:bodyPr>
          <a:lstStyle/>
          <a:p>
            <a:r>
              <a:rPr lang="de-DE" dirty="0">
                <a:solidFill>
                  <a:srgbClr val="7030A0"/>
                </a:solidFill>
                <a:latin typeface="+mj-lt"/>
              </a:rPr>
              <a:t>Auszug aus der Auswertung der Risiko- und Potentialanalyse</a:t>
            </a:r>
          </a:p>
        </p:txBody>
      </p:sp>
    </p:spTree>
    <p:extLst>
      <p:ext uri="{BB962C8B-B14F-4D97-AF65-F5344CB8AC3E}">
        <p14:creationId xmlns:p14="http://schemas.microsoft.com/office/powerpoint/2010/main" val="1252114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45395B-27FE-BB49-80EE-3D0B083406E2}"/>
              </a:ext>
            </a:extLst>
          </p:cNvPr>
          <p:cNvSpPr>
            <a:spLocks noGrp="1"/>
          </p:cNvSpPr>
          <p:nvPr>
            <p:ph type="title"/>
          </p:nvPr>
        </p:nvSpPr>
        <p:spPr/>
        <p:txBody>
          <a:bodyPr/>
          <a:lstStyle/>
          <a:p>
            <a:r>
              <a:rPr lang="de-DE" dirty="0"/>
              <a:t>Klassenrat</a:t>
            </a:r>
          </a:p>
        </p:txBody>
      </p:sp>
      <p:pic>
        <p:nvPicPr>
          <p:cNvPr id="5" name="Grafik 4">
            <a:extLst>
              <a:ext uri="{FF2B5EF4-FFF2-40B4-BE49-F238E27FC236}">
                <a16:creationId xmlns:a16="http://schemas.microsoft.com/office/drawing/2014/main" id="{57BEB33B-92CB-2842-8EF6-C3DB2A7C6C5E}"/>
              </a:ext>
            </a:extLst>
          </p:cNvPr>
          <p:cNvPicPr>
            <a:picLocks noChangeAspect="1"/>
          </p:cNvPicPr>
          <p:nvPr/>
        </p:nvPicPr>
        <p:blipFill>
          <a:blip r:embed="rId2"/>
          <a:stretch>
            <a:fillRect/>
          </a:stretch>
        </p:blipFill>
        <p:spPr>
          <a:xfrm>
            <a:off x="4387610" y="661525"/>
            <a:ext cx="4038397" cy="5833241"/>
          </a:xfrm>
          <a:prstGeom prst="rect">
            <a:avLst/>
          </a:prstGeom>
        </p:spPr>
      </p:pic>
      <p:pic>
        <p:nvPicPr>
          <p:cNvPr id="6" name="Grafik 5">
            <a:extLst>
              <a:ext uri="{FF2B5EF4-FFF2-40B4-BE49-F238E27FC236}">
                <a16:creationId xmlns:a16="http://schemas.microsoft.com/office/drawing/2014/main" id="{74F587B2-D380-9249-9292-36FD34D81EC4}"/>
              </a:ext>
            </a:extLst>
          </p:cNvPr>
          <p:cNvPicPr>
            <a:picLocks noChangeAspect="1"/>
          </p:cNvPicPr>
          <p:nvPr/>
        </p:nvPicPr>
        <p:blipFill>
          <a:blip r:embed="rId3"/>
          <a:stretch>
            <a:fillRect/>
          </a:stretch>
        </p:blipFill>
        <p:spPr>
          <a:xfrm>
            <a:off x="8153603" y="661525"/>
            <a:ext cx="4038397" cy="5833241"/>
          </a:xfrm>
          <a:prstGeom prst="rect">
            <a:avLst/>
          </a:prstGeom>
        </p:spPr>
      </p:pic>
      <p:pic>
        <p:nvPicPr>
          <p:cNvPr id="7" name="Grafik 6">
            <a:extLst>
              <a:ext uri="{FF2B5EF4-FFF2-40B4-BE49-F238E27FC236}">
                <a16:creationId xmlns:a16="http://schemas.microsoft.com/office/drawing/2014/main" id="{0FCC377B-6508-254C-9E03-7F5C405B435A}"/>
              </a:ext>
            </a:extLst>
          </p:cNvPr>
          <p:cNvPicPr>
            <a:picLocks noChangeAspect="1"/>
          </p:cNvPicPr>
          <p:nvPr/>
        </p:nvPicPr>
        <p:blipFill>
          <a:blip r:embed="rId4"/>
          <a:stretch>
            <a:fillRect/>
          </a:stretch>
        </p:blipFill>
        <p:spPr>
          <a:xfrm rot="10800000">
            <a:off x="1841586" y="5243129"/>
            <a:ext cx="964654" cy="1363707"/>
          </a:xfrm>
          <a:prstGeom prst="rect">
            <a:avLst/>
          </a:prstGeom>
        </p:spPr>
      </p:pic>
    </p:spTree>
    <p:extLst>
      <p:ext uri="{BB962C8B-B14F-4D97-AF65-F5344CB8AC3E}">
        <p14:creationId xmlns:p14="http://schemas.microsoft.com/office/powerpoint/2010/main" val="2876148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A8838C-D822-C646-A7D6-67CD365986B3}"/>
              </a:ext>
            </a:extLst>
          </p:cNvPr>
          <p:cNvSpPr>
            <a:spLocks noGrp="1"/>
          </p:cNvSpPr>
          <p:nvPr>
            <p:ph type="ctrTitle"/>
          </p:nvPr>
        </p:nvSpPr>
        <p:spPr/>
        <p:txBody>
          <a:bodyPr/>
          <a:lstStyle/>
          <a:p>
            <a:r>
              <a:rPr lang="de-DE" sz="7200" b="1" dirty="0"/>
              <a:t> I </a:t>
            </a:r>
            <a:r>
              <a:rPr lang="de-DE" dirty="0"/>
              <a:t>Leitbild</a:t>
            </a:r>
          </a:p>
        </p:txBody>
      </p:sp>
      <p:pic>
        <p:nvPicPr>
          <p:cNvPr id="7" name="Grafik 6">
            <a:extLst>
              <a:ext uri="{FF2B5EF4-FFF2-40B4-BE49-F238E27FC236}">
                <a16:creationId xmlns:a16="http://schemas.microsoft.com/office/drawing/2014/main" id="{A661CF41-A507-F543-88F5-BA41689BE584}"/>
              </a:ext>
            </a:extLst>
          </p:cNvPr>
          <p:cNvPicPr>
            <a:picLocks noChangeAspect="1"/>
          </p:cNvPicPr>
          <p:nvPr/>
        </p:nvPicPr>
        <p:blipFill>
          <a:blip r:embed="rId2"/>
          <a:stretch>
            <a:fillRect/>
          </a:stretch>
        </p:blipFill>
        <p:spPr>
          <a:xfrm>
            <a:off x="5616866" y="3824233"/>
            <a:ext cx="964654" cy="1363707"/>
          </a:xfrm>
          <a:prstGeom prst="rect">
            <a:avLst/>
          </a:prstGeom>
        </p:spPr>
      </p:pic>
    </p:spTree>
    <p:extLst>
      <p:ext uri="{BB962C8B-B14F-4D97-AF65-F5344CB8AC3E}">
        <p14:creationId xmlns:p14="http://schemas.microsoft.com/office/powerpoint/2010/main" val="3133640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45395B-27FE-BB49-80EE-3D0B083406E2}"/>
              </a:ext>
            </a:extLst>
          </p:cNvPr>
          <p:cNvSpPr>
            <a:spLocks noGrp="1"/>
          </p:cNvSpPr>
          <p:nvPr>
            <p:ph type="title"/>
          </p:nvPr>
        </p:nvSpPr>
        <p:spPr/>
        <p:txBody>
          <a:bodyPr/>
          <a:lstStyle/>
          <a:p>
            <a:r>
              <a:rPr lang="de-DE" dirty="0"/>
              <a:t>… in Planung und Umsetzung</a:t>
            </a:r>
          </a:p>
        </p:txBody>
      </p:sp>
      <p:sp>
        <p:nvSpPr>
          <p:cNvPr id="5" name="Inhaltsplatzhalter 5">
            <a:extLst>
              <a:ext uri="{FF2B5EF4-FFF2-40B4-BE49-F238E27FC236}">
                <a16:creationId xmlns:a16="http://schemas.microsoft.com/office/drawing/2014/main" id="{724AD469-BC55-4C4F-977D-8FCF9BEF09C9}"/>
              </a:ext>
            </a:extLst>
          </p:cNvPr>
          <p:cNvSpPr>
            <a:spLocks noGrp="1"/>
          </p:cNvSpPr>
          <p:nvPr>
            <p:ph idx="1"/>
          </p:nvPr>
        </p:nvSpPr>
        <p:spPr>
          <a:xfrm>
            <a:off x="5191650" y="992845"/>
            <a:ext cx="6774378" cy="5170602"/>
          </a:xfrm>
        </p:spPr>
        <p:txBody>
          <a:bodyPr>
            <a:normAutofit/>
          </a:bodyPr>
          <a:lstStyle/>
          <a:p>
            <a:endParaRPr lang="de-DE" dirty="0">
              <a:latin typeface="+mj-lt"/>
            </a:endParaRPr>
          </a:p>
          <a:p>
            <a:r>
              <a:rPr lang="de-DE" dirty="0">
                <a:latin typeface="+mj-lt"/>
              </a:rPr>
              <a:t>Risiko- und Potentialanalyse für die nichtsprechenden und umfassend beeinträchtigt Lernenden mit Methoden und Materialien der UK aktualisieren</a:t>
            </a:r>
          </a:p>
          <a:p>
            <a:r>
              <a:rPr lang="de-DE" dirty="0">
                <a:latin typeface="+mj-lt"/>
              </a:rPr>
              <a:t>Zugang zu Kinderrechten erweitern: </a:t>
            </a:r>
          </a:p>
          <a:p>
            <a:pPr lvl="1">
              <a:buFontTx/>
              <a:buChar char="-"/>
            </a:pPr>
            <a:r>
              <a:rPr lang="de-DE" dirty="0">
                <a:latin typeface="+mj-lt"/>
              </a:rPr>
              <a:t>SJ 25/26 Projektwoche „Kulturelle Vielfalt“ in der H/</a:t>
            </a:r>
            <a:r>
              <a:rPr lang="de-DE" dirty="0" err="1">
                <a:latin typeface="+mj-lt"/>
              </a:rPr>
              <a:t>BoS</a:t>
            </a:r>
            <a:endParaRPr lang="de-DE" dirty="0">
              <a:latin typeface="+mj-lt"/>
            </a:endParaRPr>
          </a:p>
          <a:p>
            <a:pPr marL="530352" lvl="1" indent="0">
              <a:buNone/>
            </a:pPr>
            <a:r>
              <a:rPr lang="de-DE" dirty="0">
                <a:latin typeface="+mj-lt"/>
              </a:rPr>
              <a:t>-  SJ 26/27: stufenübergreifende Projektwoche zu Kinderrechten</a:t>
            </a:r>
          </a:p>
          <a:p>
            <a:r>
              <a:rPr lang="de-DE" dirty="0">
                <a:latin typeface="+mj-lt"/>
              </a:rPr>
              <a:t>Verstärkter Einbezug der Elternschaft bei der Schutzkonzeptentwicklung – Angebote+ Vorstellung von Elternabenden</a:t>
            </a:r>
          </a:p>
          <a:p>
            <a:r>
              <a:rPr lang="de-DE" dirty="0">
                <a:solidFill>
                  <a:schemeClr val="tx1"/>
                </a:solidFill>
                <a:latin typeface="+mj-lt"/>
              </a:rPr>
              <a:t>„Ansprech-Bar“ ab Frühjahr 2026</a:t>
            </a:r>
            <a:endParaRPr lang="de-DE" dirty="0">
              <a:latin typeface="+mj-lt"/>
            </a:endParaRPr>
          </a:p>
          <a:p>
            <a:endParaRPr lang="de-DE" dirty="0">
              <a:solidFill>
                <a:schemeClr val="accent5">
                  <a:lumMod val="60000"/>
                  <a:lumOff val="40000"/>
                </a:schemeClr>
              </a:solidFill>
              <a:latin typeface="+mj-lt"/>
            </a:endParaRPr>
          </a:p>
        </p:txBody>
      </p:sp>
      <p:sp>
        <p:nvSpPr>
          <p:cNvPr id="6" name="Titel 1">
            <a:extLst>
              <a:ext uri="{FF2B5EF4-FFF2-40B4-BE49-F238E27FC236}">
                <a16:creationId xmlns:a16="http://schemas.microsoft.com/office/drawing/2014/main" id="{204E6F81-D0A6-FA40-BE1A-E7A140F4B6BF}"/>
              </a:ext>
            </a:extLst>
          </p:cNvPr>
          <p:cNvSpPr txBox="1">
            <a:spLocks/>
          </p:cNvSpPr>
          <p:nvPr/>
        </p:nvSpPr>
        <p:spPr>
          <a:xfrm>
            <a:off x="607244" y="759096"/>
            <a:ext cx="4012047" cy="2504365"/>
          </a:xfrm>
          <a:prstGeom prst="rect">
            <a:avLst/>
          </a:prstGeom>
        </p:spPr>
        <p:txBody>
          <a:bodyPr vert="horz" lIns="228600" tIns="228600" rIns="228600" bIns="228600" rtlCol="0" anchor="ctr">
            <a:normAutofit/>
          </a:bodyPr>
          <a:lstStyle>
            <a:lvl1pPr algn="ctr" defTabSz="914400" rtl="0" eaLnBrk="1" latinLnBrk="0" hangingPunct="1">
              <a:lnSpc>
                <a:spcPct val="85000"/>
              </a:lnSpc>
              <a:spcBef>
                <a:spcPct val="0"/>
              </a:spcBef>
              <a:buNone/>
              <a:defRPr sz="4000" b="0" i="0" kern="1200" cap="none" spc="-150">
                <a:solidFill>
                  <a:srgbClr val="FFFEFF"/>
                </a:solidFill>
                <a:effectLst/>
                <a:latin typeface="+mj-lt"/>
                <a:ea typeface="+mj-ea"/>
                <a:cs typeface="+mj-cs"/>
              </a:defRPr>
            </a:lvl1pPr>
          </a:lstStyle>
          <a:p>
            <a:r>
              <a:rPr lang="de-DE" dirty="0"/>
              <a:t>Weitere Projekte…</a:t>
            </a:r>
          </a:p>
        </p:txBody>
      </p:sp>
      <p:pic>
        <p:nvPicPr>
          <p:cNvPr id="7" name="Grafik 6">
            <a:extLst>
              <a:ext uri="{FF2B5EF4-FFF2-40B4-BE49-F238E27FC236}">
                <a16:creationId xmlns:a16="http://schemas.microsoft.com/office/drawing/2014/main" id="{E56C678A-E0C8-CC4B-ACF4-0F80ECB34062}"/>
              </a:ext>
            </a:extLst>
          </p:cNvPr>
          <p:cNvPicPr>
            <a:picLocks noChangeAspect="1"/>
          </p:cNvPicPr>
          <p:nvPr/>
        </p:nvPicPr>
        <p:blipFill>
          <a:blip r:embed="rId2"/>
          <a:stretch>
            <a:fillRect/>
          </a:stretch>
        </p:blipFill>
        <p:spPr>
          <a:xfrm rot="10800000">
            <a:off x="1841586" y="5243129"/>
            <a:ext cx="964654" cy="1363707"/>
          </a:xfrm>
          <a:prstGeom prst="rect">
            <a:avLst/>
          </a:prstGeom>
        </p:spPr>
      </p:pic>
    </p:spTree>
    <p:extLst>
      <p:ext uri="{BB962C8B-B14F-4D97-AF65-F5344CB8AC3E}">
        <p14:creationId xmlns:p14="http://schemas.microsoft.com/office/powerpoint/2010/main" val="6934299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8B7E9C-3BE9-FB4A-BAE4-878B11FE774F}"/>
              </a:ext>
            </a:extLst>
          </p:cNvPr>
          <p:cNvSpPr>
            <a:spLocks noGrp="1"/>
          </p:cNvSpPr>
          <p:nvPr>
            <p:ph type="ctrTitle"/>
          </p:nvPr>
        </p:nvSpPr>
        <p:spPr/>
        <p:txBody>
          <a:bodyPr/>
          <a:lstStyle/>
          <a:p>
            <a:r>
              <a:rPr lang="de-DE" sz="7200" b="1" dirty="0"/>
              <a:t>VIII</a:t>
            </a:r>
            <a:r>
              <a:rPr lang="de-DE" dirty="0"/>
              <a:t> Präventionsangebote</a:t>
            </a:r>
          </a:p>
        </p:txBody>
      </p:sp>
      <p:sp>
        <p:nvSpPr>
          <p:cNvPr id="3" name="Untertitel 2">
            <a:extLst>
              <a:ext uri="{FF2B5EF4-FFF2-40B4-BE49-F238E27FC236}">
                <a16:creationId xmlns:a16="http://schemas.microsoft.com/office/drawing/2014/main" id="{2B4B698B-4243-2A4E-B19C-DF7B060D41E0}"/>
              </a:ext>
            </a:extLst>
          </p:cNvPr>
          <p:cNvSpPr>
            <a:spLocks noGrp="1"/>
          </p:cNvSpPr>
          <p:nvPr>
            <p:ph type="subTitle" idx="1"/>
          </p:nvPr>
        </p:nvSpPr>
        <p:spPr/>
        <p:txBody>
          <a:bodyPr/>
          <a:lstStyle/>
          <a:p>
            <a:endParaRPr lang="de-DE"/>
          </a:p>
        </p:txBody>
      </p:sp>
      <p:pic>
        <p:nvPicPr>
          <p:cNvPr id="4" name="Grafik 3">
            <a:extLst>
              <a:ext uri="{FF2B5EF4-FFF2-40B4-BE49-F238E27FC236}">
                <a16:creationId xmlns:a16="http://schemas.microsoft.com/office/drawing/2014/main" id="{FEF57EB7-6E84-D545-BB23-2614FEA1FC83}"/>
              </a:ext>
            </a:extLst>
          </p:cNvPr>
          <p:cNvPicPr>
            <a:picLocks noChangeAspect="1"/>
          </p:cNvPicPr>
          <p:nvPr/>
        </p:nvPicPr>
        <p:blipFill>
          <a:blip r:embed="rId2"/>
          <a:stretch>
            <a:fillRect/>
          </a:stretch>
        </p:blipFill>
        <p:spPr>
          <a:xfrm>
            <a:off x="5616866" y="3824233"/>
            <a:ext cx="964654" cy="1363707"/>
          </a:xfrm>
          <a:prstGeom prst="rect">
            <a:avLst/>
          </a:prstGeom>
        </p:spPr>
      </p:pic>
    </p:spTree>
    <p:extLst>
      <p:ext uri="{BB962C8B-B14F-4D97-AF65-F5344CB8AC3E}">
        <p14:creationId xmlns:p14="http://schemas.microsoft.com/office/powerpoint/2010/main" val="41994262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9BF565-4ABE-3D4C-8C31-1EC0FB117BDF}"/>
              </a:ext>
            </a:extLst>
          </p:cNvPr>
          <p:cNvSpPr>
            <a:spLocks noGrp="1"/>
          </p:cNvSpPr>
          <p:nvPr>
            <p:ph type="title"/>
          </p:nvPr>
        </p:nvSpPr>
        <p:spPr>
          <a:xfrm>
            <a:off x="888630" y="730131"/>
            <a:ext cx="3498979" cy="2456442"/>
          </a:xfrm>
        </p:spPr>
        <p:txBody>
          <a:bodyPr/>
          <a:lstStyle/>
          <a:p>
            <a:r>
              <a:rPr lang="de-DE" dirty="0"/>
              <a:t>intern</a:t>
            </a:r>
          </a:p>
        </p:txBody>
      </p:sp>
      <p:pic>
        <p:nvPicPr>
          <p:cNvPr id="4" name="Grafik 3">
            <a:extLst>
              <a:ext uri="{FF2B5EF4-FFF2-40B4-BE49-F238E27FC236}">
                <a16:creationId xmlns:a16="http://schemas.microsoft.com/office/drawing/2014/main" id="{81D78927-893C-ED41-9A27-3BB2DEF24A6D}"/>
              </a:ext>
            </a:extLst>
          </p:cNvPr>
          <p:cNvPicPr>
            <a:picLocks noChangeAspect="1"/>
          </p:cNvPicPr>
          <p:nvPr/>
        </p:nvPicPr>
        <p:blipFill>
          <a:blip r:embed="rId2"/>
          <a:stretch>
            <a:fillRect/>
          </a:stretch>
        </p:blipFill>
        <p:spPr>
          <a:xfrm rot="10800000">
            <a:off x="2155793" y="5256192"/>
            <a:ext cx="964654" cy="1363707"/>
          </a:xfrm>
          <a:prstGeom prst="rect">
            <a:avLst/>
          </a:prstGeom>
        </p:spPr>
      </p:pic>
      <p:sp>
        <p:nvSpPr>
          <p:cNvPr id="5" name="Textfeld 4">
            <a:extLst>
              <a:ext uri="{FF2B5EF4-FFF2-40B4-BE49-F238E27FC236}">
                <a16:creationId xmlns:a16="http://schemas.microsoft.com/office/drawing/2014/main" id="{F900BB22-E526-CC4C-A822-7C262392E59A}"/>
              </a:ext>
            </a:extLst>
          </p:cNvPr>
          <p:cNvSpPr txBox="1"/>
          <p:nvPr/>
        </p:nvSpPr>
        <p:spPr>
          <a:xfrm>
            <a:off x="5430108" y="1065636"/>
            <a:ext cx="4826523" cy="4401205"/>
          </a:xfrm>
          <a:prstGeom prst="rect">
            <a:avLst/>
          </a:prstGeom>
          <a:noFill/>
        </p:spPr>
        <p:txBody>
          <a:bodyPr wrap="square" rtlCol="0">
            <a:spAutoFit/>
          </a:bodyPr>
          <a:lstStyle/>
          <a:p>
            <a:pPr marL="342900" indent="-342900">
              <a:buFont typeface="Arial" panose="020B0604020202020204" pitchFamily="34" charset="0"/>
              <a:buChar char="•"/>
            </a:pPr>
            <a:r>
              <a:rPr lang="pt-BR" sz="2000" dirty="0">
                <a:latin typeface="+mj-lt"/>
              </a:rPr>
              <a:t>Sexualpädagogisches Konzept und stufenbezogene Unterrichtseinheiten nach schuleigenem Curricula</a:t>
            </a:r>
          </a:p>
          <a:p>
            <a:pPr marL="342900" indent="-342900">
              <a:buFont typeface="Arial" panose="020B0604020202020204" pitchFamily="34" charset="0"/>
              <a:buChar char="•"/>
            </a:pPr>
            <a:endParaRPr lang="pt-BR" sz="2000" dirty="0">
              <a:latin typeface="+mj-lt"/>
            </a:endParaRPr>
          </a:p>
          <a:p>
            <a:pPr marL="342900" indent="-342900">
              <a:buFont typeface="Arial" panose="020B0604020202020204" pitchFamily="34" charset="0"/>
              <a:buChar char="•"/>
            </a:pPr>
            <a:r>
              <a:rPr lang="de-DE" sz="2000" dirty="0">
                <a:latin typeface="+mj-lt"/>
              </a:rPr>
              <a:t>Praxistag Medienkompetenz</a:t>
            </a:r>
            <a:endParaRPr lang="pt-BR" sz="2000" dirty="0">
              <a:latin typeface="+mj-lt"/>
            </a:endParaRPr>
          </a:p>
          <a:p>
            <a:endParaRPr lang="pt-BR" sz="2000" dirty="0">
              <a:latin typeface="+mj-lt"/>
            </a:endParaRPr>
          </a:p>
          <a:p>
            <a:pPr marL="342900" indent="-342900">
              <a:buFont typeface="Arial" panose="020B0604020202020204" pitchFamily="34" charset="0"/>
              <a:buChar char="•"/>
            </a:pPr>
            <a:r>
              <a:rPr lang="pt-BR" sz="2000" dirty="0">
                <a:latin typeface="+mj-lt"/>
              </a:rPr>
              <a:t>Jährliche Unterrichtseinheiten zur sexuellen Bildung und zur Prävention verpflichtend ab Grundstufe 4</a:t>
            </a:r>
          </a:p>
          <a:p>
            <a:endParaRPr lang="pt-BR" sz="2000" dirty="0">
              <a:latin typeface="+mj-lt"/>
            </a:endParaRPr>
          </a:p>
          <a:p>
            <a:pPr marL="342900" indent="-342900">
              <a:buFont typeface="Arial" panose="020B0604020202020204" pitchFamily="34" charset="0"/>
              <a:buChar char="•"/>
            </a:pPr>
            <a:r>
              <a:rPr lang="de-DE" sz="2000" dirty="0">
                <a:latin typeface="+mj-lt"/>
              </a:rPr>
              <a:t>Online-Präventionsangebot von Haltepunkt ab Klasse 7</a:t>
            </a:r>
          </a:p>
          <a:p>
            <a:pPr marL="342900" indent="-342900">
              <a:buFont typeface="Arial" panose="020B0604020202020204" pitchFamily="34" charset="0"/>
              <a:buChar char="•"/>
            </a:pPr>
            <a:endParaRPr lang="de-DE" sz="2000" dirty="0">
              <a:latin typeface="+mj-lt"/>
            </a:endParaRPr>
          </a:p>
          <a:p>
            <a:endParaRPr lang="de-DE" sz="2000" dirty="0">
              <a:latin typeface="+mj-lt"/>
            </a:endParaRPr>
          </a:p>
        </p:txBody>
      </p:sp>
      <p:pic>
        <p:nvPicPr>
          <p:cNvPr id="6" name="Grafik 5">
            <a:extLst>
              <a:ext uri="{FF2B5EF4-FFF2-40B4-BE49-F238E27FC236}">
                <a16:creationId xmlns:a16="http://schemas.microsoft.com/office/drawing/2014/main" id="{30427A2D-C397-B041-8088-B3B98F611458}"/>
              </a:ext>
            </a:extLst>
          </p:cNvPr>
          <p:cNvPicPr>
            <a:picLocks noChangeAspect="1"/>
          </p:cNvPicPr>
          <p:nvPr/>
        </p:nvPicPr>
        <p:blipFill>
          <a:blip r:embed="rId3"/>
          <a:stretch>
            <a:fillRect/>
          </a:stretch>
        </p:blipFill>
        <p:spPr>
          <a:xfrm>
            <a:off x="6575015" y="4798793"/>
            <a:ext cx="1139252" cy="1139252"/>
          </a:xfrm>
          <a:prstGeom prst="rect">
            <a:avLst/>
          </a:prstGeom>
        </p:spPr>
      </p:pic>
      <p:sp>
        <p:nvSpPr>
          <p:cNvPr id="7" name="Textplatzhalter 5">
            <a:extLst>
              <a:ext uri="{FF2B5EF4-FFF2-40B4-BE49-F238E27FC236}">
                <a16:creationId xmlns:a16="http://schemas.microsoft.com/office/drawing/2014/main" id="{53BF7EF0-45DA-1948-A241-062B46FD653B}"/>
              </a:ext>
            </a:extLst>
          </p:cNvPr>
          <p:cNvSpPr txBox="1">
            <a:spLocks/>
          </p:cNvSpPr>
          <p:nvPr/>
        </p:nvSpPr>
        <p:spPr>
          <a:xfrm>
            <a:off x="8235517" y="4099327"/>
            <a:ext cx="3772989" cy="2558778"/>
          </a:xfrm>
          <a:prstGeom prst="rect">
            <a:avLst/>
          </a:prstGeom>
        </p:spPr>
        <p:txBody>
          <a:bodyPr>
            <a:normAutofit fontScale="92500" lnSpcReduction="20000"/>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endParaRPr lang="de-DE" sz="1900" dirty="0">
              <a:latin typeface="+mj-lt"/>
            </a:endParaRPr>
          </a:p>
          <a:p>
            <a:endParaRPr lang="de-DE" sz="1900" dirty="0">
              <a:latin typeface="+mj-lt"/>
            </a:endParaRPr>
          </a:p>
          <a:p>
            <a:r>
              <a:rPr lang="de-DE" sz="1900" dirty="0">
                <a:latin typeface="+mj-lt"/>
              </a:rPr>
              <a:t>06621 / 91 89 11</a:t>
            </a:r>
          </a:p>
          <a:p>
            <a:r>
              <a:rPr lang="de-DE" sz="1900" b="1" dirty="0">
                <a:latin typeface="+mj-lt"/>
              </a:rPr>
              <a:t>Anfrageformulare zur sexuellen Bildung und Unterrichtseinheiten zur Prävention sind im Schulportal zu finden</a:t>
            </a:r>
          </a:p>
          <a:p>
            <a:endParaRPr lang="de-DE" dirty="0"/>
          </a:p>
        </p:txBody>
      </p:sp>
      <p:sp>
        <p:nvSpPr>
          <p:cNvPr id="8" name="Titel 1">
            <a:extLst>
              <a:ext uri="{FF2B5EF4-FFF2-40B4-BE49-F238E27FC236}">
                <a16:creationId xmlns:a16="http://schemas.microsoft.com/office/drawing/2014/main" id="{D6F2CD0F-6A72-4246-9945-A2EE422FF160}"/>
              </a:ext>
            </a:extLst>
          </p:cNvPr>
          <p:cNvSpPr txBox="1">
            <a:spLocks/>
          </p:cNvSpPr>
          <p:nvPr/>
        </p:nvSpPr>
        <p:spPr>
          <a:xfrm>
            <a:off x="888629" y="2212511"/>
            <a:ext cx="3498979" cy="2456442"/>
          </a:xfrm>
          <a:prstGeom prst="rect">
            <a:avLst/>
          </a:prstGeom>
        </p:spPr>
        <p:txBody>
          <a:bodyPr vert="horz" lIns="228600" tIns="228600" rIns="228600" bIns="228600" rtlCol="0" anchor="ctr">
            <a:normAutofit/>
          </a:bodyPr>
          <a:lstStyle>
            <a:lvl1pPr algn="ctr" defTabSz="914400" rtl="0" eaLnBrk="1" latinLnBrk="0" hangingPunct="1">
              <a:lnSpc>
                <a:spcPct val="85000"/>
              </a:lnSpc>
              <a:spcBef>
                <a:spcPct val="0"/>
              </a:spcBef>
              <a:buNone/>
              <a:defRPr sz="4000" b="0" i="0" kern="1200" cap="none" spc="-150">
                <a:solidFill>
                  <a:srgbClr val="FFFEFF"/>
                </a:solidFill>
                <a:effectLst/>
                <a:latin typeface="+mj-lt"/>
                <a:ea typeface="+mj-ea"/>
                <a:cs typeface="+mj-cs"/>
              </a:defRPr>
            </a:lvl1pPr>
          </a:lstStyle>
          <a:p>
            <a:r>
              <a:rPr lang="de-DE" dirty="0">
                <a:solidFill>
                  <a:srgbClr val="FFFF00"/>
                </a:solidFill>
              </a:rPr>
              <a:t>Sexuelle Bildung</a:t>
            </a:r>
          </a:p>
        </p:txBody>
      </p:sp>
    </p:spTree>
    <p:extLst>
      <p:ext uri="{BB962C8B-B14F-4D97-AF65-F5344CB8AC3E}">
        <p14:creationId xmlns:p14="http://schemas.microsoft.com/office/powerpoint/2010/main" val="19573384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9BF565-4ABE-3D4C-8C31-1EC0FB117BDF}"/>
              </a:ext>
            </a:extLst>
          </p:cNvPr>
          <p:cNvSpPr>
            <a:spLocks noGrp="1"/>
          </p:cNvSpPr>
          <p:nvPr>
            <p:ph type="title"/>
          </p:nvPr>
        </p:nvSpPr>
        <p:spPr/>
        <p:txBody>
          <a:bodyPr/>
          <a:lstStyle/>
          <a:p>
            <a:r>
              <a:rPr lang="de-DE" dirty="0">
                <a:solidFill>
                  <a:srgbClr val="FFFF00"/>
                </a:solidFill>
              </a:rPr>
              <a:t>In Planung</a:t>
            </a:r>
          </a:p>
        </p:txBody>
      </p:sp>
      <p:pic>
        <p:nvPicPr>
          <p:cNvPr id="4" name="Grafik 3">
            <a:extLst>
              <a:ext uri="{FF2B5EF4-FFF2-40B4-BE49-F238E27FC236}">
                <a16:creationId xmlns:a16="http://schemas.microsoft.com/office/drawing/2014/main" id="{81D78927-893C-ED41-9A27-3BB2DEF24A6D}"/>
              </a:ext>
            </a:extLst>
          </p:cNvPr>
          <p:cNvPicPr>
            <a:picLocks noChangeAspect="1"/>
          </p:cNvPicPr>
          <p:nvPr/>
        </p:nvPicPr>
        <p:blipFill>
          <a:blip r:embed="rId2"/>
          <a:stretch>
            <a:fillRect/>
          </a:stretch>
        </p:blipFill>
        <p:spPr>
          <a:xfrm rot="10800000">
            <a:off x="2155793" y="5256192"/>
            <a:ext cx="964654" cy="1363707"/>
          </a:xfrm>
          <a:prstGeom prst="rect">
            <a:avLst/>
          </a:prstGeom>
        </p:spPr>
      </p:pic>
      <p:sp>
        <p:nvSpPr>
          <p:cNvPr id="5" name="Textfeld 4">
            <a:extLst>
              <a:ext uri="{FF2B5EF4-FFF2-40B4-BE49-F238E27FC236}">
                <a16:creationId xmlns:a16="http://schemas.microsoft.com/office/drawing/2014/main" id="{74ADACE9-DDF3-1744-864D-F9EF43DA4600}"/>
              </a:ext>
            </a:extLst>
          </p:cNvPr>
          <p:cNvSpPr txBox="1"/>
          <p:nvPr/>
        </p:nvSpPr>
        <p:spPr>
          <a:xfrm>
            <a:off x="5586549" y="1454487"/>
            <a:ext cx="5486400" cy="4524315"/>
          </a:xfrm>
          <a:prstGeom prst="rect">
            <a:avLst/>
          </a:prstGeom>
          <a:noFill/>
        </p:spPr>
        <p:txBody>
          <a:bodyPr wrap="square" rtlCol="0">
            <a:spAutoFit/>
          </a:bodyPr>
          <a:lstStyle/>
          <a:p>
            <a:pPr marL="285750" indent="-285750">
              <a:buFont typeface="Arial" panose="020B0604020202020204" pitchFamily="34" charset="0"/>
              <a:buChar char="•"/>
            </a:pPr>
            <a:r>
              <a:rPr lang="de-DE" dirty="0">
                <a:latin typeface="+mj-lt"/>
              </a:rPr>
              <a:t>Theaterpädagogisches Präventionsprogramm für die H/</a:t>
            </a:r>
            <a:r>
              <a:rPr lang="de-DE" dirty="0" err="1">
                <a:latin typeface="+mj-lt"/>
              </a:rPr>
              <a:t>BoS</a:t>
            </a:r>
            <a:r>
              <a:rPr lang="de-DE" dirty="0">
                <a:latin typeface="+mj-lt"/>
              </a:rPr>
              <a:t> „Trau Dich!“</a:t>
            </a:r>
          </a:p>
          <a:p>
            <a:endParaRPr lang="de-DE" dirty="0">
              <a:latin typeface="+mj-lt"/>
            </a:endParaRPr>
          </a:p>
          <a:p>
            <a:pPr marL="285750" indent="-285750">
              <a:buFont typeface="Arial" panose="020B0604020202020204" pitchFamily="34" charset="0"/>
              <a:buChar char="•"/>
            </a:pPr>
            <a:r>
              <a:rPr lang="de-DE" dirty="0">
                <a:latin typeface="+mj-lt"/>
              </a:rPr>
              <a:t>Theaterpädagogisches Präventionsprogramm für die G4+M	</a:t>
            </a:r>
          </a:p>
          <a:p>
            <a:pPr marL="285750" indent="-285750">
              <a:buFont typeface="Wingdings" panose="05000000000000000000" pitchFamily="2" charset="2"/>
              <a:buChar char="v"/>
            </a:pPr>
            <a:endParaRPr lang="de-DE" dirty="0">
              <a:latin typeface="+mj-lt"/>
            </a:endParaRPr>
          </a:p>
          <a:p>
            <a:r>
              <a:rPr lang="de-DE" dirty="0">
                <a:latin typeface="+mj-lt"/>
              </a:rPr>
              <a:t>						Wir warten auf 								Rückmeldung</a:t>
            </a:r>
          </a:p>
          <a:p>
            <a:endParaRPr lang="de-DE" dirty="0">
              <a:latin typeface="+mj-lt"/>
            </a:endParaRPr>
          </a:p>
          <a:p>
            <a:endParaRPr lang="de-DE" dirty="0">
              <a:latin typeface="+mj-lt"/>
            </a:endParaRPr>
          </a:p>
          <a:p>
            <a:endParaRPr lang="de-DE" dirty="0">
              <a:latin typeface="+mj-lt"/>
            </a:endParaRPr>
          </a:p>
          <a:p>
            <a:pPr marL="285750" indent="-285750">
              <a:buFont typeface="Arial" panose="020B0604020202020204" pitchFamily="34" charset="0"/>
              <a:buChar char="•"/>
            </a:pPr>
            <a:r>
              <a:rPr lang="de-DE" dirty="0">
                <a:latin typeface="+mj-lt"/>
              </a:rPr>
              <a:t>„Ansprech-Bar“ (Pausenangebot der schulischen Ansprechpersonen für Lernende)</a:t>
            </a:r>
          </a:p>
          <a:p>
            <a:endParaRPr lang="de-DE" dirty="0">
              <a:latin typeface="+mj-lt"/>
            </a:endParaRPr>
          </a:p>
          <a:p>
            <a:endParaRPr lang="de-DE" dirty="0">
              <a:latin typeface="+mj-lt"/>
            </a:endParaRPr>
          </a:p>
          <a:p>
            <a:endParaRPr lang="de-DE" dirty="0">
              <a:latin typeface="+mj-lt"/>
            </a:endParaRPr>
          </a:p>
        </p:txBody>
      </p:sp>
      <p:pic>
        <p:nvPicPr>
          <p:cNvPr id="6" name="Grafik 5">
            <a:extLst>
              <a:ext uri="{FF2B5EF4-FFF2-40B4-BE49-F238E27FC236}">
                <a16:creationId xmlns:a16="http://schemas.microsoft.com/office/drawing/2014/main" id="{ADE6FF64-5027-5948-8542-53BDDD30B9A4}"/>
              </a:ext>
            </a:extLst>
          </p:cNvPr>
          <p:cNvPicPr>
            <a:picLocks noChangeAspect="1"/>
          </p:cNvPicPr>
          <p:nvPr/>
        </p:nvPicPr>
        <p:blipFill>
          <a:blip r:embed="rId3"/>
          <a:stretch>
            <a:fillRect/>
          </a:stretch>
        </p:blipFill>
        <p:spPr>
          <a:xfrm>
            <a:off x="7162146" y="2723785"/>
            <a:ext cx="998908" cy="1410430"/>
          </a:xfrm>
          <a:prstGeom prst="rect">
            <a:avLst/>
          </a:prstGeom>
        </p:spPr>
      </p:pic>
    </p:spTree>
    <p:extLst>
      <p:ext uri="{BB962C8B-B14F-4D97-AF65-F5344CB8AC3E}">
        <p14:creationId xmlns:p14="http://schemas.microsoft.com/office/powerpoint/2010/main" val="42605115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9BF565-4ABE-3D4C-8C31-1EC0FB117BDF}"/>
              </a:ext>
            </a:extLst>
          </p:cNvPr>
          <p:cNvSpPr>
            <a:spLocks noGrp="1"/>
          </p:cNvSpPr>
          <p:nvPr>
            <p:ph type="title"/>
          </p:nvPr>
        </p:nvSpPr>
        <p:spPr>
          <a:xfrm>
            <a:off x="888630" y="717068"/>
            <a:ext cx="3498979" cy="2456442"/>
          </a:xfrm>
        </p:spPr>
        <p:txBody>
          <a:bodyPr/>
          <a:lstStyle/>
          <a:p>
            <a:r>
              <a:rPr lang="de-DE"/>
              <a:t>Im Internet</a:t>
            </a:r>
          </a:p>
        </p:txBody>
      </p:sp>
      <p:pic>
        <p:nvPicPr>
          <p:cNvPr id="4" name="Grafik 3">
            <a:extLst>
              <a:ext uri="{FF2B5EF4-FFF2-40B4-BE49-F238E27FC236}">
                <a16:creationId xmlns:a16="http://schemas.microsoft.com/office/drawing/2014/main" id="{81D78927-893C-ED41-9A27-3BB2DEF24A6D}"/>
              </a:ext>
            </a:extLst>
          </p:cNvPr>
          <p:cNvPicPr>
            <a:picLocks noChangeAspect="1"/>
          </p:cNvPicPr>
          <p:nvPr/>
        </p:nvPicPr>
        <p:blipFill>
          <a:blip r:embed="rId2"/>
          <a:stretch>
            <a:fillRect/>
          </a:stretch>
        </p:blipFill>
        <p:spPr>
          <a:xfrm rot="10800000">
            <a:off x="2155793" y="5256192"/>
            <a:ext cx="964654" cy="1363707"/>
          </a:xfrm>
          <a:prstGeom prst="rect">
            <a:avLst/>
          </a:prstGeom>
        </p:spPr>
      </p:pic>
      <p:sp>
        <p:nvSpPr>
          <p:cNvPr id="5" name="Rectangle 1">
            <a:extLst>
              <a:ext uri="{FF2B5EF4-FFF2-40B4-BE49-F238E27FC236}">
                <a16:creationId xmlns:a16="http://schemas.microsoft.com/office/drawing/2014/main" id="{E8D473C5-6A96-394D-B8EC-A06DC2C4170F}"/>
              </a:ext>
            </a:extLst>
          </p:cNvPr>
          <p:cNvSpPr txBox="1">
            <a:spLocks noChangeArrowheads="1"/>
          </p:cNvSpPr>
          <p:nvPr/>
        </p:nvSpPr>
        <p:spPr bwMode="auto">
          <a:xfrm>
            <a:off x="5138059" y="630943"/>
            <a:ext cx="6618511" cy="575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eaLnBrk="0" fontAlgn="base" hangingPunct="0">
              <a:lnSpc>
                <a:spcPct val="100000"/>
              </a:lnSpc>
              <a:spcBef>
                <a:spcPct val="0"/>
              </a:spcBef>
              <a:spcAft>
                <a:spcPct val="0"/>
              </a:spcAft>
            </a:pPr>
            <a:r>
              <a:rPr lang="de-DE" altLang="de-DE" sz="1600" dirty="0">
                <a:solidFill>
                  <a:schemeClr val="accent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Ben und Stella wissen Bescheid</a:t>
            </a:r>
            <a:r>
              <a:rPr lang="de-DE" altLang="de-DE" sz="1600" dirty="0">
                <a:solidFill>
                  <a:schemeClr val="accent1"/>
                </a:solidFill>
                <a:latin typeface="Calibri" panose="020F0502020204030204" pitchFamily="34" charset="0"/>
                <a:cs typeface="Calibri" panose="020F0502020204030204" pitchFamily="34" charset="0"/>
              </a:rPr>
              <a:t> </a:t>
            </a:r>
            <a:r>
              <a:rPr lang="de-DE" altLang="de-DE" sz="1600" dirty="0">
                <a:latin typeface="Calibri" panose="020F0502020204030204" pitchFamily="34" charset="0"/>
                <a:cs typeface="Calibri" panose="020F0502020204030204" pitchFamily="34" charset="0"/>
              </a:rPr>
              <a:t>Präventionsmaterial für Mädchen und Jungen mit einer geistigen Behinderung </a:t>
            </a:r>
            <a:r>
              <a:rPr lang="de-DE" altLang="de-DE" sz="1600" dirty="0">
                <a:solidFill>
                  <a:schemeClr val="accent1"/>
                </a:solidFill>
                <a:highlight>
                  <a:srgbClr val="FFFF00"/>
                </a:highlight>
                <a:latin typeface="Calibri" panose="020F0502020204030204" pitchFamily="34" charset="0"/>
                <a:cs typeface="Calibri" panose="020F0502020204030204" pitchFamily="34" charset="0"/>
              </a:rPr>
              <a:t>www.benundstella.de</a:t>
            </a:r>
          </a:p>
          <a:p>
            <a:pPr marL="0" indent="0" eaLnBrk="0" fontAlgn="base" hangingPunct="0">
              <a:lnSpc>
                <a:spcPct val="100000"/>
              </a:lnSpc>
              <a:spcBef>
                <a:spcPct val="0"/>
              </a:spcBef>
              <a:spcAft>
                <a:spcPct val="0"/>
              </a:spcAft>
              <a:buNone/>
            </a:pPr>
            <a:endParaRPr lang="de-DE" altLang="de-DE" sz="1600" dirty="0">
              <a:solidFill>
                <a:schemeClr val="accent1"/>
              </a:solidFill>
              <a:highlight>
                <a:srgbClr val="FFFF00"/>
              </a:highlight>
              <a:latin typeface="Calibri" panose="020F0502020204030204" pitchFamily="34" charset="0"/>
              <a:cs typeface="Calibri" panose="020F0502020204030204" pitchFamily="34" charset="0"/>
            </a:endParaRPr>
          </a:p>
          <a:p>
            <a:pPr eaLnBrk="0" fontAlgn="base" hangingPunct="0">
              <a:lnSpc>
                <a:spcPct val="100000"/>
              </a:lnSpc>
              <a:spcBef>
                <a:spcPct val="0"/>
              </a:spcBef>
              <a:spcAft>
                <a:spcPct val="0"/>
              </a:spcAft>
              <a:buClrTx/>
              <a:buSzTx/>
            </a:pPr>
            <a:r>
              <a:rPr lang="de-DE" altLang="de-DE" sz="1600" dirty="0">
                <a:solidFill>
                  <a:schemeClr val="accent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sexueller Missbrauch – Infos für Kids</a:t>
            </a:r>
            <a:r>
              <a:rPr lang="de-DE" altLang="de-DE" sz="1600" dirty="0">
                <a:solidFill>
                  <a:schemeClr val="accent1"/>
                </a:solidFill>
                <a:latin typeface="Calibri" panose="020F0502020204030204" pitchFamily="34" charset="0"/>
                <a:cs typeface="Calibri" panose="020F0502020204030204" pitchFamily="34" charset="0"/>
              </a:rPr>
              <a:t> </a:t>
            </a:r>
            <a:r>
              <a:rPr lang="de-DE" altLang="de-DE" sz="1600" dirty="0">
                <a:latin typeface="Calibri" panose="020F0502020204030204" pitchFamily="34" charset="0"/>
                <a:cs typeface="Calibri" panose="020F0502020204030204" pitchFamily="34" charset="0"/>
              </a:rPr>
              <a:t>Trickfilm der Landesstelle Jugendschutz Niedersachsen, der zentrale Botschaften für die Präventionsarbeit mit Kindern ab dem Grundschulalter enthält. </a:t>
            </a:r>
          </a:p>
          <a:p>
            <a:pPr marL="0" indent="0" eaLnBrk="0" fontAlgn="base" hangingPunct="0">
              <a:lnSpc>
                <a:spcPct val="100000"/>
              </a:lnSpc>
              <a:spcBef>
                <a:spcPct val="0"/>
              </a:spcBef>
              <a:spcAft>
                <a:spcPct val="0"/>
              </a:spcAft>
              <a:buClrTx/>
              <a:buSzTx/>
              <a:buNone/>
            </a:pPr>
            <a:endParaRPr lang="de-DE" altLang="de-DE" sz="1600" dirty="0">
              <a:latin typeface="Calibri" panose="020F0502020204030204" pitchFamily="34" charset="0"/>
              <a:cs typeface="Calibri" panose="020F0502020204030204" pitchFamily="34" charset="0"/>
            </a:endParaRPr>
          </a:p>
          <a:p>
            <a:pPr eaLnBrk="0" fontAlgn="base" hangingPunct="0">
              <a:lnSpc>
                <a:spcPct val="100000"/>
              </a:lnSpc>
              <a:spcBef>
                <a:spcPct val="0"/>
              </a:spcBef>
              <a:spcAft>
                <a:spcPct val="0"/>
              </a:spcAft>
              <a:buClrTx/>
              <a:buSzTx/>
            </a:pPr>
            <a:r>
              <a:rPr lang="de-DE" altLang="de-DE" sz="1600" dirty="0" err="1">
                <a:solidFill>
                  <a:schemeClr val="accent1"/>
                </a:solidFill>
                <a:latin typeface="Calibri" panose="020F0502020204030204" pitchFamily="34" charset="0"/>
                <a:cs typeface="Calibri" panose="020F0502020204030204" pitchFamily="34" charset="0"/>
              </a:rPr>
              <a:t>Washilft.org</a:t>
            </a:r>
            <a:r>
              <a:rPr lang="de-DE" altLang="de-DE" sz="1600" dirty="0">
                <a:solidFill>
                  <a:schemeClr val="accent1"/>
                </a:solidFill>
                <a:latin typeface="Calibri" panose="020F0502020204030204" pitchFamily="34" charset="0"/>
                <a:cs typeface="Calibri" panose="020F0502020204030204" pitchFamily="34" charset="0"/>
              </a:rPr>
              <a:t>. </a:t>
            </a:r>
          </a:p>
          <a:p>
            <a:pPr marL="0" indent="0" eaLnBrk="0" fontAlgn="base" hangingPunct="0">
              <a:lnSpc>
                <a:spcPct val="100000"/>
              </a:lnSpc>
              <a:spcBef>
                <a:spcPct val="0"/>
              </a:spcBef>
              <a:spcAft>
                <a:spcPct val="0"/>
              </a:spcAft>
              <a:buClrTx/>
              <a:buSzTx/>
              <a:buNone/>
            </a:pPr>
            <a:r>
              <a:rPr lang="de-DE" altLang="de-DE" sz="1600" dirty="0">
                <a:solidFill>
                  <a:schemeClr val="accent1"/>
                </a:solidFill>
                <a:latin typeface="Calibri" panose="020F0502020204030204" pitchFamily="34" charset="0"/>
                <a:cs typeface="Calibri" panose="020F0502020204030204" pitchFamily="34" charset="0"/>
              </a:rPr>
              <a:t>     </a:t>
            </a:r>
            <a:r>
              <a:rPr lang="de-DE" altLang="de-DE" sz="1600" dirty="0">
                <a:latin typeface="Calibri" panose="020F0502020204030204" pitchFamily="34" charset="0"/>
                <a:cs typeface="Calibri" panose="020F0502020204030204" pitchFamily="34" charset="0"/>
              </a:rPr>
              <a:t>Von Zartbitter e. V. mit Jugendlichen entwickelte Website zur    </a:t>
            </a:r>
            <a:br>
              <a:rPr lang="de-DE" altLang="de-DE" sz="1600" dirty="0">
                <a:latin typeface="Calibri" panose="020F0502020204030204" pitchFamily="34" charset="0"/>
                <a:cs typeface="Calibri" panose="020F0502020204030204" pitchFamily="34" charset="0"/>
              </a:rPr>
            </a:br>
            <a:r>
              <a:rPr lang="de-DE" altLang="de-DE" sz="1600" dirty="0">
                <a:latin typeface="Calibri" panose="020F0502020204030204" pitchFamily="34" charset="0"/>
                <a:cs typeface="Calibri" panose="020F0502020204030204" pitchFamily="34" charset="0"/>
              </a:rPr>
              <a:t>     Unterstützung von betroffenen   Jugendlichen mit Begleitmaterial für   </a:t>
            </a:r>
            <a:br>
              <a:rPr lang="de-DE" altLang="de-DE" sz="1600" dirty="0">
                <a:latin typeface="Calibri" panose="020F0502020204030204" pitchFamily="34" charset="0"/>
                <a:cs typeface="Calibri" panose="020F0502020204030204" pitchFamily="34" charset="0"/>
              </a:rPr>
            </a:br>
            <a:r>
              <a:rPr lang="de-DE" altLang="de-DE" sz="1600" dirty="0">
                <a:latin typeface="Calibri" panose="020F0502020204030204" pitchFamily="34" charset="0"/>
                <a:cs typeface="Calibri" panose="020F0502020204030204" pitchFamily="34" charset="0"/>
              </a:rPr>
              <a:t>     pädagogische Fachkräfte </a:t>
            </a:r>
          </a:p>
          <a:p>
            <a:pPr marL="0" indent="0" eaLnBrk="0" fontAlgn="base" hangingPunct="0">
              <a:lnSpc>
                <a:spcPct val="100000"/>
              </a:lnSpc>
              <a:spcBef>
                <a:spcPct val="0"/>
              </a:spcBef>
              <a:spcAft>
                <a:spcPct val="0"/>
              </a:spcAft>
              <a:buClrTx/>
              <a:buSzTx/>
              <a:buNone/>
            </a:pPr>
            <a:endParaRPr lang="de-DE" altLang="de-DE" sz="1600" dirty="0">
              <a:latin typeface="Calibri" panose="020F0502020204030204" pitchFamily="34" charset="0"/>
              <a:cs typeface="Calibri" panose="020F0502020204030204" pitchFamily="34" charset="0"/>
            </a:endParaRPr>
          </a:p>
          <a:p>
            <a:pPr eaLnBrk="0" fontAlgn="base" hangingPunct="0">
              <a:lnSpc>
                <a:spcPct val="100000"/>
              </a:lnSpc>
              <a:spcBef>
                <a:spcPct val="0"/>
              </a:spcBef>
              <a:spcAft>
                <a:spcPct val="0"/>
              </a:spcAft>
              <a:buClrTx/>
              <a:buSzTx/>
            </a:pPr>
            <a:r>
              <a:rPr lang="de-DE" altLang="de-DE" sz="1600" dirty="0">
                <a:solidFill>
                  <a:schemeClr val="accent1"/>
                </a:solidFill>
                <a:latin typeface="Calibri" panose="020F0502020204030204" pitchFamily="34" charset="0"/>
                <a:cs typeface="Calibri" panose="020F0502020204030204" pitchFamily="34" charset="0"/>
              </a:rPr>
              <a:t>Alles Liebe? </a:t>
            </a:r>
            <a:r>
              <a:rPr lang="de-DE" altLang="de-DE" sz="1600" dirty="0">
                <a:latin typeface="Calibri" panose="020F0502020204030204" pitchFamily="34" charset="0"/>
                <a:cs typeface="Calibri" panose="020F0502020204030204" pitchFamily="34" charset="0"/>
              </a:rPr>
              <a:t>Eine Geschichte über Freundschaft, Achtsamkeit und Gewalt. Ein Comic der Fachstelle </a:t>
            </a:r>
            <a:r>
              <a:rPr lang="de-DE" altLang="de-DE" sz="1600" dirty="0" err="1">
                <a:latin typeface="Calibri" panose="020F0502020204030204" pitchFamily="34" charset="0"/>
                <a:cs typeface="Calibri" panose="020F0502020204030204" pitchFamily="34" charset="0"/>
              </a:rPr>
              <a:t>Limita</a:t>
            </a:r>
            <a:r>
              <a:rPr lang="de-DE" altLang="de-DE" sz="1600" dirty="0">
                <a:latin typeface="Calibri" panose="020F0502020204030204" pitchFamily="34" charset="0"/>
                <a:cs typeface="Calibri" panose="020F0502020204030204" pitchFamily="34" charset="0"/>
              </a:rPr>
              <a:t> (Schweiz) </a:t>
            </a:r>
          </a:p>
          <a:p>
            <a:pPr eaLnBrk="0" fontAlgn="base" hangingPunct="0">
              <a:lnSpc>
                <a:spcPct val="100000"/>
              </a:lnSpc>
              <a:spcBef>
                <a:spcPct val="0"/>
              </a:spcBef>
              <a:spcAft>
                <a:spcPct val="0"/>
              </a:spcAft>
              <a:buClrTx/>
              <a:buSzTx/>
            </a:pPr>
            <a:endParaRPr lang="de-DE" altLang="de-DE" sz="1600" dirty="0">
              <a:latin typeface="Calibri" panose="020F0502020204030204" pitchFamily="34" charset="0"/>
              <a:cs typeface="Calibri" panose="020F0502020204030204" pitchFamily="34" charset="0"/>
            </a:endParaRPr>
          </a:p>
          <a:p>
            <a:pPr eaLnBrk="0" fontAlgn="base" hangingPunct="0">
              <a:lnSpc>
                <a:spcPct val="100000"/>
              </a:lnSpc>
              <a:spcBef>
                <a:spcPct val="0"/>
              </a:spcBef>
              <a:spcAft>
                <a:spcPct val="0"/>
              </a:spcAft>
              <a:buClrTx/>
              <a:buSzTx/>
            </a:pPr>
            <a:r>
              <a:rPr lang="de-DE" altLang="de-DE" sz="1600" dirty="0">
                <a:solidFill>
                  <a:schemeClr val="accent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echt-krass.info</a:t>
            </a:r>
            <a:r>
              <a:rPr lang="de-DE" altLang="de-DE" sz="1600" dirty="0">
                <a:solidFill>
                  <a:schemeClr val="accent1"/>
                </a:solidFill>
                <a:latin typeface="Calibri" panose="020F0502020204030204" pitchFamily="34" charset="0"/>
                <a:cs typeface="Calibri" panose="020F0502020204030204" pitchFamily="34" charset="0"/>
              </a:rPr>
              <a:t> </a:t>
            </a:r>
            <a:r>
              <a:rPr lang="de-DE" altLang="de-DE" sz="1600" dirty="0">
                <a:latin typeface="Calibri" panose="020F0502020204030204" pitchFamily="34" charset="0"/>
                <a:cs typeface="Calibri" panose="020F0502020204030204" pitchFamily="34" charset="0"/>
              </a:rPr>
              <a:t>Vom Petze-Präventionsbüro entwickelte Website, die die Themen der gleichnamigen Ausstellung aufgreift und Jugendliche über die verschiedenen Aspekte sexualisierter Gewalt informiert</a:t>
            </a:r>
          </a:p>
          <a:p>
            <a:pPr eaLnBrk="0" fontAlgn="base" hangingPunct="0">
              <a:lnSpc>
                <a:spcPct val="100000"/>
              </a:lnSpc>
              <a:spcBef>
                <a:spcPct val="0"/>
              </a:spcBef>
              <a:spcAft>
                <a:spcPct val="0"/>
              </a:spcAft>
              <a:buClrTx/>
              <a:buSzTx/>
            </a:pPr>
            <a:endParaRPr lang="de-DE" altLang="de-DE" sz="1600" dirty="0">
              <a:latin typeface="Calibri" panose="020F0502020204030204" pitchFamily="34" charset="0"/>
              <a:cs typeface="Calibri" panose="020F0502020204030204" pitchFamily="34" charset="0"/>
            </a:endParaRPr>
          </a:p>
          <a:p>
            <a:pPr eaLnBrk="0" fontAlgn="base" hangingPunct="0">
              <a:lnSpc>
                <a:spcPct val="100000"/>
              </a:lnSpc>
              <a:spcBef>
                <a:spcPct val="0"/>
              </a:spcBef>
              <a:spcAft>
                <a:spcPct val="0"/>
              </a:spcAft>
              <a:buClrTx/>
              <a:buSzTx/>
            </a:pPr>
            <a:r>
              <a:rPr lang="de-DE" altLang="de-DE" sz="1600" dirty="0">
                <a:solidFill>
                  <a:schemeClr val="accent1"/>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www.was-geht-zu-weit.de</a:t>
            </a:r>
            <a:r>
              <a:rPr lang="de-DE" altLang="de-DE" sz="1600" dirty="0">
                <a:solidFill>
                  <a:schemeClr val="accent1"/>
                </a:solidFill>
                <a:latin typeface="Calibri" panose="020F0502020204030204" pitchFamily="34" charset="0"/>
                <a:cs typeface="Calibri" panose="020F0502020204030204" pitchFamily="34" charset="0"/>
              </a:rPr>
              <a:t> </a:t>
            </a:r>
            <a:r>
              <a:rPr lang="de-DE" altLang="de-DE" sz="1600" dirty="0">
                <a:latin typeface="Calibri" panose="020F0502020204030204" pitchFamily="34" charset="0"/>
                <a:cs typeface="Calibri" panose="020F0502020204030204" pitchFamily="34" charset="0"/>
              </a:rPr>
              <a:t>Von der Hochschule Fulda und der Landesstelle Jugendschutz Niedersachsen entwickelte Website, die Jugendliche rund um das Thema Dating, Liebe, Respekt und Grenzen informiert </a:t>
            </a:r>
          </a:p>
          <a:p>
            <a:pPr marL="0" indent="0" eaLnBrk="0" fontAlgn="base" hangingPunct="0">
              <a:lnSpc>
                <a:spcPct val="100000"/>
              </a:lnSpc>
              <a:spcBef>
                <a:spcPct val="0"/>
              </a:spcBef>
              <a:spcAft>
                <a:spcPct val="0"/>
              </a:spcAft>
              <a:buClrTx/>
              <a:buSzTx/>
              <a:buNone/>
            </a:pPr>
            <a:endParaRPr lang="de-DE" altLang="de-DE"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81592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8B7E9C-3BE9-FB4A-BAE4-878B11FE774F}"/>
              </a:ext>
            </a:extLst>
          </p:cNvPr>
          <p:cNvSpPr>
            <a:spLocks noGrp="1"/>
          </p:cNvSpPr>
          <p:nvPr>
            <p:ph type="ctrTitle"/>
          </p:nvPr>
        </p:nvSpPr>
        <p:spPr/>
        <p:txBody>
          <a:bodyPr>
            <a:normAutofit fontScale="90000"/>
          </a:bodyPr>
          <a:lstStyle/>
          <a:p>
            <a:r>
              <a:rPr lang="de-DE" sz="7200" b="1" dirty="0"/>
              <a:t>IX</a:t>
            </a:r>
            <a:r>
              <a:rPr lang="de-DE" dirty="0"/>
              <a:t> Ansprechpersonen und Beschwerdestellen</a:t>
            </a:r>
          </a:p>
        </p:txBody>
      </p:sp>
      <p:sp>
        <p:nvSpPr>
          <p:cNvPr id="3" name="Untertitel 2">
            <a:extLst>
              <a:ext uri="{FF2B5EF4-FFF2-40B4-BE49-F238E27FC236}">
                <a16:creationId xmlns:a16="http://schemas.microsoft.com/office/drawing/2014/main" id="{2B4B698B-4243-2A4E-B19C-DF7B060D41E0}"/>
              </a:ext>
            </a:extLst>
          </p:cNvPr>
          <p:cNvSpPr>
            <a:spLocks noGrp="1"/>
          </p:cNvSpPr>
          <p:nvPr>
            <p:ph type="subTitle" idx="1"/>
          </p:nvPr>
        </p:nvSpPr>
        <p:spPr/>
        <p:txBody>
          <a:bodyPr/>
          <a:lstStyle/>
          <a:p>
            <a:endParaRPr lang="de-DE"/>
          </a:p>
        </p:txBody>
      </p:sp>
      <p:pic>
        <p:nvPicPr>
          <p:cNvPr id="4" name="Grafik 3">
            <a:extLst>
              <a:ext uri="{FF2B5EF4-FFF2-40B4-BE49-F238E27FC236}">
                <a16:creationId xmlns:a16="http://schemas.microsoft.com/office/drawing/2014/main" id="{FEF57EB7-6E84-D545-BB23-2614FEA1FC83}"/>
              </a:ext>
            </a:extLst>
          </p:cNvPr>
          <p:cNvPicPr>
            <a:picLocks noChangeAspect="1"/>
          </p:cNvPicPr>
          <p:nvPr/>
        </p:nvPicPr>
        <p:blipFill>
          <a:blip r:embed="rId2"/>
          <a:stretch>
            <a:fillRect/>
          </a:stretch>
        </p:blipFill>
        <p:spPr>
          <a:xfrm>
            <a:off x="5616866" y="3824233"/>
            <a:ext cx="964654" cy="1363707"/>
          </a:xfrm>
          <a:prstGeom prst="rect">
            <a:avLst/>
          </a:prstGeom>
        </p:spPr>
      </p:pic>
    </p:spTree>
    <p:extLst>
      <p:ext uri="{BB962C8B-B14F-4D97-AF65-F5344CB8AC3E}">
        <p14:creationId xmlns:p14="http://schemas.microsoft.com/office/powerpoint/2010/main" val="2439659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9BF565-4ABE-3D4C-8C31-1EC0FB117BDF}"/>
              </a:ext>
            </a:extLst>
          </p:cNvPr>
          <p:cNvSpPr>
            <a:spLocks noGrp="1"/>
          </p:cNvSpPr>
          <p:nvPr>
            <p:ph type="title"/>
          </p:nvPr>
        </p:nvSpPr>
        <p:spPr>
          <a:xfrm>
            <a:off x="875568" y="743193"/>
            <a:ext cx="3498979" cy="2456442"/>
          </a:xfrm>
        </p:spPr>
        <p:txBody>
          <a:bodyPr/>
          <a:lstStyle/>
          <a:p>
            <a:r>
              <a:rPr lang="de-DE" dirty="0"/>
              <a:t>Für Lernende</a:t>
            </a:r>
          </a:p>
        </p:txBody>
      </p:sp>
      <p:pic>
        <p:nvPicPr>
          <p:cNvPr id="4" name="Grafik 3">
            <a:extLst>
              <a:ext uri="{FF2B5EF4-FFF2-40B4-BE49-F238E27FC236}">
                <a16:creationId xmlns:a16="http://schemas.microsoft.com/office/drawing/2014/main" id="{81D78927-893C-ED41-9A27-3BB2DEF24A6D}"/>
              </a:ext>
            </a:extLst>
          </p:cNvPr>
          <p:cNvPicPr>
            <a:picLocks noChangeAspect="1"/>
          </p:cNvPicPr>
          <p:nvPr/>
        </p:nvPicPr>
        <p:blipFill>
          <a:blip r:embed="rId2"/>
          <a:stretch>
            <a:fillRect/>
          </a:stretch>
        </p:blipFill>
        <p:spPr>
          <a:xfrm rot="10800000">
            <a:off x="2443176" y="5321506"/>
            <a:ext cx="964654" cy="1363707"/>
          </a:xfrm>
          <a:prstGeom prst="rect">
            <a:avLst/>
          </a:prstGeom>
        </p:spPr>
      </p:pic>
      <p:sp>
        <p:nvSpPr>
          <p:cNvPr id="5" name="Inhaltsplatzhalter 5">
            <a:extLst>
              <a:ext uri="{FF2B5EF4-FFF2-40B4-BE49-F238E27FC236}">
                <a16:creationId xmlns:a16="http://schemas.microsoft.com/office/drawing/2014/main" id="{80C1E730-CB64-AF40-B8DC-EFCD3BDE990F}"/>
              </a:ext>
            </a:extLst>
          </p:cNvPr>
          <p:cNvSpPr>
            <a:spLocks noGrp="1"/>
          </p:cNvSpPr>
          <p:nvPr>
            <p:ph idx="1"/>
          </p:nvPr>
        </p:nvSpPr>
        <p:spPr>
          <a:xfrm>
            <a:off x="4911633" y="1649073"/>
            <a:ext cx="7080070" cy="4764790"/>
          </a:xfrm>
        </p:spPr>
        <p:txBody>
          <a:bodyPr>
            <a:normAutofit/>
          </a:bodyPr>
          <a:lstStyle/>
          <a:p>
            <a:r>
              <a:rPr lang="de-DE" dirty="0">
                <a:latin typeface="+mj-lt"/>
              </a:rPr>
              <a:t>Ansprechpersonen:</a:t>
            </a:r>
          </a:p>
          <a:p>
            <a:pPr lvl="1">
              <a:buFont typeface="Wingdings" panose="05000000000000000000" pitchFamily="2" charset="2"/>
              <a:buChar char="Ø"/>
            </a:pPr>
            <a:r>
              <a:rPr lang="de-DE" dirty="0">
                <a:latin typeface="+mj-lt"/>
              </a:rPr>
              <a:t>Birgit </a:t>
            </a:r>
            <a:r>
              <a:rPr lang="de-DE" dirty="0" err="1">
                <a:latin typeface="+mj-lt"/>
              </a:rPr>
              <a:t>Gerach</a:t>
            </a:r>
            <a:endParaRPr lang="de-DE" dirty="0">
              <a:latin typeface="+mj-lt"/>
            </a:endParaRPr>
          </a:p>
          <a:p>
            <a:pPr lvl="1">
              <a:buFont typeface="Wingdings" panose="05000000000000000000" pitchFamily="2" charset="2"/>
              <a:buChar char="Ø"/>
            </a:pPr>
            <a:r>
              <a:rPr lang="de-DE" dirty="0">
                <a:latin typeface="+mj-lt"/>
              </a:rPr>
              <a:t>Henrietta Michaelis</a:t>
            </a:r>
          </a:p>
          <a:p>
            <a:pPr lvl="1">
              <a:buFont typeface="Wingdings" panose="05000000000000000000" pitchFamily="2" charset="2"/>
              <a:buChar char="Ø"/>
            </a:pPr>
            <a:r>
              <a:rPr lang="de-DE" dirty="0">
                <a:latin typeface="+mj-lt"/>
              </a:rPr>
              <a:t>Ann Kathrin Hörig </a:t>
            </a:r>
          </a:p>
          <a:p>
            <a:pPr lvl="1">
              <a:buFont typeface="Wingdings" panose="05000000000000000000" pitchFamily="2" charset="2"/>
              <a:buChar char="Ø"/>
            </a:pPr>
            <a:r>
              <a:rPr lang="de-DE" dirty="0">
                <a:latin typeface="+mj-lt"/>
              </a:rPr>
              <a:t>Yvonne </a:t>
            </a:r>
            <a:r>
              <a:rPr lang="de-DE" dirty="0" err="1">
                <a:latin typeface="+mj-lt"/>
              </a:rPr>
              <a:t>Brunk</a:t>
            </a:r>
            <a:endParaRPr lang="de-DE" dirty="0">
              <a:latin typeface="+mj-lt"/>
            </a:endParaRPr>
          </a:p>
          <a:p>
            <a:pPr marL="530352" lvl="1" indent="0">
              <a:buNone/>
            </a:pPr>
            <a:endParaRPr lang="de-DE" dirty="0">
              <a:latin typeface="+mj-lt"/>
            </a:endParaRPr>
          </a:p>
          <a:p>
            <a:pPr>
              <a:buFont typeface="Wingdings" panose="05000000000000000000" pitchFamily="2" charset="2"/>
              <a:buChar char="§"/>
            </a:pPr>
            <a:r>
              <a:rPr lang="de-DE" dirty="0">
                <a:latin typeface="+mj-lt"/>
              </a:rPr>
              <a:t>Mädchen und Jungen, die aufgrund einer geistigen oder schwerstmehrfachen Behinderung in ihrer Kommunikation eingeschränkt sind, können sich in der Regel nicht selbstständig an Ansprechpersonen wenden. Sie sind darauf angewiesen, dass ihre alltäglichen Kontaktpersonen aktiv nachfragen, ob es Belastendes oder Ärgerliches gibt, sie zu Beschwerden ermutigen und ihnen hierfür Ausdrucksmöglichkeiten geben.</a:t>
            </a:r>
          </a:p>
          <a:p>
            <a:pPr lvl="1">
              <a:buFont typeface="Wingdings" panose="05000000000000000000" pitchFamily="2" charset="2"/>
              <a:buChar char="Ø"/>
            </a:pPr>
            <a:endParaRPr lang="de-DE" dirty="0"/>
          </a:p>
        </p:txBody>
      </p:sp>
    </p:spTree>
    <p:extLst>
      <p:ext uri="{BB962C8B-B14F-4D97-AF65-F5344CB8AC3E}">
        <p14:creationId xmlns:p14="http://schemas.microsoft.com/office/powerpoint/2010/main" val="14665668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9BF565-4ABE-3D4C-8C31-1EC0FB117BDF}"/>
              </a:ext>
            </a:extLst>
          </p:cNvPr>
          <p:cNvSpPr>
            <a:spLocks noGrp="1"/>
          </p:cNvSpPr>
          <p:nvPr>
            <p:ph type="title"/>
          </p:nvPr>
        </p:nvSpPr>
        <p:spPr>
          <a:xfrm>
            <a:off x="823317" y="717068"/>
            <a:ext cx="3498979" cy="2456442"/>
          </a:xfrm>
        </p:spPr>
        <p:txBody>
          <a:bodyPr/>
          <a:lstStyle/>
          <a:p>
            <a:r>
              <a:rPr lang="de-DE" dirty="0"/>
              <a:t>Aushang</a:t>
            </a:r>
          </a:p>
        </p:txBody>
      </p:sp>
      <p:pic>
        <p:nvPicPr>
          <p:cNvPr id="4" name="Grafik 3">
            <a:extLst>
              <a:ext uri="{FF2B5EF4-FFF2-40B4-BE49-F238E27FC236}">
                <a16:creationId xmlns:a16="http://schemas.microsoft.com/office/drawing/2014/main" id="{81D78927-893C-ED41-9A27-3BB2DEF24A6D}"/>
              </a:ext>
            </a:extLst>
          </p:cNvPr>
          <p:cNvPicPr>
            <a:picLocks noChangeAspect="1"/>
          </p:cNvPicPr>
          <p:nvPr/>
        </p:nvPicPr>
        <p:blipFill>
          <a:blip r:embed="rId2"/>
          <a:stretch>
            <a:fillRect/>
          </a:stretch>
        </p:blipFill>
        <p:spPr>
          <a:xfrm rot="10800000">
            <a:off x="2443176" y="5321506"/>
            <a:ext cx="964654" cy="1363707"/>
          </a:xfrm>
          <a:prstGeom prst="rect">
            <a:avLst/>
          </a:prstGeom>
        </p:spPr>
      </p:pic>
      <p:pic>
        <p:nvPicPr>
          <p:cNvPr id="6" name="Grafik 5">
            <a:extLst>
              <a:ext uri="{FF2B5EF4-FFF2-40B4-BE49-F238E27FC236}">
                <a16:creationId xmlns:a16="http://schemas.microsoft.com/office/drawing/2014/main" id="{1AFF3CC5-368E-5D4B-ABAE-17BFFC8FC19C}"/>
              </a:ext>
            </a:extLst>
          </p:cNvPr>
          <p:cNvPicPr>
            <a:picLocks noChangeAspect="1"/>
          </p:cNvPicPr>
          <p:nvPr/>
        </p:nvPicPr>
        <p:blipFill>
          <a:blip r:embed="rId3"/>
          <a:stretch>
            <a:fillRect/>
          </a:stretch>
        </p:blipFill>
        <p:spPr>
          <a:xfrm>
            <a:off x="5449277" y="0"/>
            <a:ext cx="4747846" cy="6858000"/>
          </a:xfrm>
          <a:prstGeom prst="rect">
            <a:avLst/>
          </a:prstGeom>
        </p:spPr>
      </p:pic>
    </p:spTree>
    <p:extLst>
      <p:ext uri="{BB962C8B-B14F-4D97-AF65-F5344CB8AC3E}">
        <p14:creationId xmlns:p14="http://schemas.microsoft.com/office/powerpoint/2010/main" val="37235179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9BF565-4ABE-3D4C-8C31-1EC0FB117BDF}"/>
              </a:ext>
            </a:extLst>
          </p:cNvPr>
          <p:cNvSpPr>
            <a:spLocks noGrp="1"/>
          </p:cNvSpPr>
          <p:nvPr>
            <p:ph type="title"/>
          </p:nvPr>
        </p:nvSpPr>
        <p:spPr>
          <a:xfrm>
            <a:off x="627019" y="717068"/>
            <a:ext cx="3984172" cy="2456442"/>
          </a:xfrm>
        </p:spPr>
        <p:txBody>
          <a:bodyPr/>
          <a:lstStyle/>
          <a:p>
            <a:r>
              <a:rPr lang="de-DE" dirty="0"/>
              <a:t>Weitere Projekte… </a:t>
            </a:r>
          </a:p>
        </p:txBody>
      </p:sp>
      <p:pic>
        <p:nvPicPr>
          <p:cNvPr id="4" name="Grafik 3">
            <a:extLst>
              <a:ext uri="{FF2B5EF4-FFF2-40B4-BE49-F238E27FC236}">
                <a16:creationId xmlns:a16="http://schemas.microsoft.com/office/drawing/2014/main" id="{81D78927-893C-ED41-9A27-3BB2DEF24A6D}"/>
              </a:ext>
            </a:extLst>
          </p:cNvPr>
          <p:cNvPicPr>
            <a:picLocks noChangeAspect="1"/>
          </p:cNvPicPr>
          <p:nvPr/>
        </p:nvPicPr>
        <p:blipFill>
          <a:blip r:embed="rId2"/>
          <a:stretch>
            <a:fillRect/>
          </a:stretch>
        </p:blipFill>
        <p:spPr>
          <a:xfrm rot="10800000">
            <a:off x="2443176" y="5321506"/>
            <a:ext cx="964654" cy="1363707"/>
          </a:xfrm>
          <a:prstGeom prst="rect">
            <a:avLst/>
          </a:prstGeom>
        </p:spPr>
      </p:pic>
      <p:sp>
        <p:nvSpPr>
          <p:cNvPr id="5" name="Inhaltsplatzhalter 2">
            <a:extLst>
              <a:ext uri="{FF2B5EF4-FFF2-40B4-BE49-F238E27FC236}">
                <a16:creationId xmlns:a16="http://schemas.microsoft.com/office/drawing/2014/main" id="{A7ABED4C-D4D9-9641-A840-CEBFFB04C227}"/>
              </a:ext>
            </a:extLst>
          </p:cNvPr>
          <p:cNvSpPr>
            <a:spLocks noGrp="1"/>
          </p:cNvSpPr>
          <p:nvPr>
            <p:ph idx="1"/>
          </p:nvPr>
        </p:nvSpPr>
        <p:spPr>
          <a:xfrm>
            <a:off x="4776653" y="979714"/>
            <a:ext cx="8450091" cy="5266509"/>
          </a:xfrm>
        </p:spPr>
        <p:txBody>
          <a:bodyPr>
            <a:normAutofit/>
          </a:bodyPr>
          <a:lstStyle/>
          <a:p>
            <a:r>
              <a:rPr lang="de-DE" sz="2000" dirty="0">
                <a:latin typeface="+mj-lt"/>
              </a:rPr>
              <a:t>Angebot einer Sprechstunde für Lehrkräfte</a:t>
            </a:r>
          </a:p>
          <a:p>
            <a:r>
              <a:rPr lang="de-DE" sz="2000" dirty="0">
                <a:latin typeface="+mj-lt"/>
              </a:rPr>
              <a:t>Schriftliche Kontaktaufnahme (per Brief, Beschwerdeformular – für Schülerinnen und Schüler mit Symbolen und Piktogrammen gestaltet) Briefkasten</a:t>
            </a:r>
          </a:p>
          <a:p>
            <a:r>
              <a:rPr lang="de-DE" sz="2000" dirty="0">
                <a:latin typeface="+mj-lt"/>
              </a:rPr>
              <a:t>digitale Kontaktaufnahme (Email, Messenger-Nachrichten)</a:t>
            </a:r>
          </a:p>
          <a:p>
            <a:r>
              <a:rPr lang="de-DE" sz="2000" dirty="0">
                <a:latin typeface="+mj-lt"/>
              </a:rPr>
              <a:t>telefonische Erreichbarkeit</a:t>
            </a:r>
          </a:p>
          <a:p>
            <a:r>
              <a:rPr lang="de-DE" sz="2000" dirty="0">
                <a:latin typeface="+mj-lt"/>
              </a:rPr>
              <a:t>Ansprech-“BAR“</a:t>
            </a:r>
          </a:p>
          <a:p>
            <a:r>
              <a:rPr lang="de-DE" sz="2000" dirty="0">
                <a:latin typeface="+mj-lt"/>
              </a:rPr>
              <a:t>Regelmäßige Aushänge aktualisieren</a:t>
            </a:r>
          </a:p>
          <a:p>
            <a:endParaRPr lang="de-DE" sz="1400" dirty="0">
              <a:latin typeface="+mj-lt"/>
            </a:endParaRPr>
          </a:p>
        </p:txBody>
      </p:sp>
      <p:sp>
        <p:nvSpPr>
          <p:cNvPr id="6" name="Titel 1">
            <a:extLst>
              <a:ext uri="{FF2B5EF4-FFF2-40B4-BE49-F238E27FC236}">
                <a16:creationId xmlns:a16="http://schemas.microsoft.com/office/drawing/2014/main" id="{976FB16E-9BDD-AC41-9114-24C210B7D556}"/>
              </a:ext>
            </a:extLst>
          </p:cNvPr>
          <p:cNvSpPr txBox="1">
            <a:spLocks/>
          </p:cNvSpPr>
          <p:nvPr/>
        </p:nvSpPr>
        <p:spPr>
          <a:xfrm>
            <a:off x="792482" y="2467014"/>
            <a:ext cx="3984172" cy="2456442"/>
          </a:xfrm>
          <a:prstGeom prst="rect">
            <a:avLst/>
          </a:prstGeom>
        </p:spPr>
        <p:txBody>
          <a:bodyPr vert="horz" lIns="228600" tIns="228600" rIns="228600" bIns="228600" rtlCol="0" anchor="ctr">
            <a:normAutofit/>
          </a:bodyPr>
          <a:lstStyle>
            <a:lvl1pPr algn="ctr" defTabSz="914400" rtl="0" eaLnBrk="1" latinLnBrk="0" hangingPunct="1">
              <a:lnSpc>
                <a:spcPct val="85000"/>
              </a:lnSpc>
              <a:spcBef>
                <a:spcPct val="0"/>
              </a:spcBef>
              <a:buNone/>
              <a:defRPr sz="4000" b="0" i="0" kern="1200" cap="none" spc="-150">
                <a:solidFill>
                  <a:srgbClr val="FFFEFF"/>
                </a:solidFill>
                <a:effectLst/>
                <a:latin typeface="+mj-lt"/>
                <a:ea typeface="+mj-ea"/>
                <a:cs typeface="+mj-cs"/>
              </a:defRPr>
            </a:lvl1pPr>
          </a:lstStyle>
          <a:p>
            <a:r>
              <a:rPr lang="de-DE" dirty="0"/>
              <a:t>… in Arbeit</a:t>
            </a:r>
          </a:p>
        </p:txBody>
      </p:sp>
    </p:spTree>
    <p:extLst>
      <p:ext uri="{BB962C8B-B14F-4D97-AF65-F5344CB8AC3E}">
        <p14:creationId xmlns:p14="http://schemas.microsoft.com/office/powerpoint/2010/main" val="39541938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5E3A5D-61B2-2E44-A080-41F816B46A83}"/>
              </a:ext>
            </a:extLst>
          </p:cNvPr>
          <p:cNvSpPr>
            <a:spLocks noGrp="1"/>
          </p:cNvSpPr>
          <p:nvPr>
            <p:ph type="ctrTitle"/>
          </p:nvPr>
        </p:nvSpPr>
        <p:spPr/>
        <p:txBody>
          <a:bodyPr/>
          <a:lstStyle/>
          <a:p>
            <a:r>
              <a:rPr lang="de-DE" dirty="0">
                <a:solidFill>
                  <a:schemeClr val="bg1"/>
                </a:solidFill>
              </a:rPr>
              <a:t>Anhang</a:t>
            </a:r>
          </a:p>
        </p:txBody>
      </p:sp>
      <p:sp>
        <p:nvSpPr>
          <p:cNvPr id="3" name="Untertitel 2">
            <a:extLst>
              <a:ext uri="{FF2B5EF4-FFF2-40B4-BE49-F238E27FC236}">
                <a16:creationId xmlns:a16="http://schemas.microsoft.com/office/drawing/2014/main" id="{0ED767D5-DCFC-B149-829D-1C5DBB6EF823}"/>
              </a:ext>
            </a:extLst>
          </p:cNvPr>
          <p:cNvSpPr>
            <a:spLocks noGrp="1"/>
          </p:cNvSpPr>
          <p:nvPr>
            <p:ph type="subTitle" idx="1"/>
          </p:nvPr>
        </p:nvSpPr>
        <p:spPr/>
        <p:txBody>
          <a:bodyPr/>
          <a:lstStyle/>
          <a:p>
            <a:endParaRPr lang="de-DE"/>
          </a:p>
        </p:txBody>
      </p:sp>
    </p:spTree>
    <p:extLst>
      <p:ext uri="{BB962C8B-B14F-4D97-AF65-F5344CB8AC3E}">
        <p14:creationId xmlns:p14="http://schemas.microsoft.com/office/powerpoint/2010/main" val="964291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44200-DD52-9746-AA50-EE389B95BBD1}"/>
              </a:ext>
            </a:extLst>
          </p:cNvPr>
          <p:cNvSpPr>
            <a:spLocks noGrp="1"/>
          </p:cNvSpPr>
          <p:nvPr>
            <p:ph type="title"/>
          </p:nvPr>
        </p:nvSpPr>
        <p:spPr/>
        <p:txBody>
          <a:bodyPr/>
          <a:lstStyle/>
          <a:p>
            <a:endParaRPr lang="de-DE" dirty="0"/>
          </a:p>
        </p:txBody>
      </p:sp>
      <p:pic>
        <p:nvPicPr>
          <p:cNvPr id="4" name="Inhaltsplatzhalter 3">
            <a:extLst>
              <a:ext uri="{FF2B5EF4-FFF2-40B4-BE49-F238E27FC236}">
                <a16:creationId xmlns:a16="http://schemas.microsoft.com/office/drawing/2014/main" id="{7BAD850C-45FE-054A-9FC6-849C441CDAD1}"/>
              </a:ext>
            </a:extLst>
          </p:cNvPr>
          <p:cNvPicPr>
            <a:picLocks noGrp="1" noChangeAspect="1"/>
          </p:cNvPicPr>
          <p:nvPr>
            <p:ph idx="1"/>
          </p:nvPr>
        </p:nvPicPr>
        <p:blipFill>
          <a:blip r:embed="rId2"/>
          <a:stretch>
            <a:fillRect/>
          </a:stretch>
        </p:blipFill>
        <p:spPr>
          <a:xfrm>
            <a:off x="4227520" y="519391"/>
            <a:ext cx="7967273" cy="5634000"/>
          </a:xfrm>
          <a:prstGeom prst="rect">
            <a:avLst/>
          </a:prstGeom>
        </p:spPr>
      </p:pic>
      <p:pic>
        <p:nvPicPr>
          <p:cNvPr id="5" name="Grafik 4">
            <a:extLst>
              <a:ext uri="{FF2B5EF4-FFF2-40B4-BE49-F238E27FC236}">
                <a16:creationId xmlns:a16="http://schemas.microsoft.com/office/drawing/2014/main" id="{D4AE19A5-6A16-8840-98BE-79216CDFD61B}"/>
              </a:ext>
            </a:extLst>
          </p:cNvPr>
          <p:cNvPicPr>
            <a:picLocks noChangeAspect="1"/>
          </p:cNvPicPr>
          <p:nvPr/>
        </p:nvPicPr>
        <p:blipFill>
          <a:blip r:embed="rId3"/>
          <a:stretch>
            <a:fillRect/>
          </a:stretch>
        </p:blipFill>
        <p:spPr>
          <a:xfrm>
            <a:off x="2482144" y="5273194"/>
            <a:ext cx="964654" cy="1363707"/>
          </a:xfrm>
          <a:prstGeom prst="rect">
            <a:avLst/>
          </a:prstGeom>
        </p:spPr>
      </p:pic>
    </p:spTree>
    <p:extLst>
      <p:ext uri="{BB962C8B-B14F-4D97-AF65-F5344CB8AC3E}">
        <p14:creationId xmlns:p14="http://schemas.microsoft.com/office/powerpoint/2010/main" val="22947338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7704AE-28D0-6278-BAAD-2FF7A70C005C}"/>
              </a:ext>
            </a:extLst>
          </p:cNvPr>
          <p:cNvSpPr>
            <a:spLocks noGrp="1"/>
          </p:cNvSpPr>
          <p:nvPr>
            <p:ph type="title"/>
          </p:nvPr>
        </p:nvSpPr>
        <p:spPr>
          <a:xfrm>
            <a:off x="849442" y="704005"/>
            <a:ext cx="3498979" cy="2456442"/>
          </a:xfrm>
        </p:spPr>
        <p:txBody>
          <a:bodyPr/>
          <a:lstStyle/>
          <a:p>
            <a:r>
              <a:rPr lang="de-DE" dirty="0">
                <a:solidFill>
                  <a:schemeClr val="bg1"/>
                </a:solidFill>
              </a:rPr>
              <a:t>Anhang</a:t>
            </a:r>
          </a:p>
        </p:txBody>
      </p:sp>
      <p:sp>
        <p:nvSpPr>
          <p:cNvPr id="3" name="Inhaltsplatzhalter 2">
            <a:extLst>
              <a:ext uri="{FF2B5EF4-FFF2-40B4-BE49-F238E27FC236}">
                <a16:creationId xmlns:a16="http://schemas.microsoft.com/office/drawing/2014/main" id="{C5C1EA5D-837A-82EF-B59D-0CFA93BD9AFC}"/>
              </a:ext>
            </a:extLst>
          </p:cNvPr>
          <p:cNvSpPr>
            <a:spLocks noGrp="1"/>
          </p:cNvSpPr>
          <p:nvPr>
            <p:ph idx="1"/>
          </p:nvPr>
        </p:nvSpPr>
        <p:spPr/>
        <p:txBody>
          <a:bodyPr/>
          <a:lstStyle/>
          <a:p>
            <a:r>
              <a:rPr lang="de-DE" dirty="0"/>
              <a:t>Leitbild</a:t>
            </a:r>
          </a:p>
          <a:p>
            <a:r>
              <a:rPr lang="de-DE" dirty="0"/>
              <a:t>Verhaltenskodex</a:t>
            </a:r>
          </a:p>
          <a:p>
            <a:r>
              <a:rPr lang="de-DE" dirty="0"/>
              <a:t>Risiko- und Potentialanalyse der Lernenden</a:t>
            </a:r>
          </a:p>
          <a:p>
            <a:r>
              <a:rPr lang="de-DE" dirty="0"/>
              <a:t>Klassenrat – Materialen</a:t>
            </a:r>
          </a:p>
          <a:p>
            <a:r>
              <a:rPr lang="de-DE" dirty="0"/>
              <a:t>Beschwerdeformular</a:t>
            </a:r>
          </a:p>
          <a:p>
            <a:r>
              <a:rPr lang="de-DE" dirty="0"/>
              <a:t>Aushang Ansprechpersonen</a:t>
            </a:r>
          </a:p>
          <a:p>
            <a:pPr marL="0" indent="0">
              <a:buNone/>
            </a:pPr>
            <a:endParaRPr lang="de-DE" dirty="0"/>
          </a:p>
        </p:txBody>
      </p:sp>
    </p:spTree>
    <p:extLst>
      <p:ext uri="{BB962C8B-B14F-4D97-AF65-F5344CB8AC3E}">
        <p14:creationId xmlns:p14="http://schemas.microsoft.com/office/powerpoint/2010/main" val="2792089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44200-DD52-9746-AA50-EE389B95BBD1}"/>
              </a:ext>
            </a:extLst>
          </p:cNvPr>
          <p:cNvSpPr>
            <a:spLocks noGrp="1"/>
          </p:cNvSpPr>
          <p:nvPr>
            <p:ph type="title"/>
          </p:nvPr>
        </p:nvSpPr>
        <p:spPr/>
        <p:txBody>
          <a:bodyPr/>
          <a:lstStyle/>
          <a:p>
            <a:endParaRPr lang="de-DE" dirty="0"/>
          </a:p>
        </p:txBody>
      </p:sp>
      <p:sp>
        <p:nvSpPr>
          <p:cNvPr id="6" name="Inhaltsplatzhalter 5">
            <a:extLst>
              <a:ext uri="{FF2B5EF4-FFF2-40B4-BE49-F238E27FC236}">
                <a16:creationId xmlns:a16="http://schemas.microsoft.com/office/drawing/2014/main" id="{A53AEAC5-637E-4344-8D7D-65125960F160}"/>
              </a:ext>
            </a:extLst>
          </p:cNvPr>
          <p:cNvSpPr>
            <a:spLocks noGrp="1"/>
          </p:cNvSpPr>
          <p:nvPr>
            <p:ph idx="1"/>
          </p:nvPr>
        </p:nvSpPr>
        <p:spPr/>
        <p:txBody>
          <a:bodyPr/>
          <a:lstStyle/>
          <a:p>
            <a:endParaRPr lang="de-DE"/>
          </a:p>
        </p:txBody>
      </p:sp>
      <p:pic>
        <p:nvPicPr>
          <p:cNvPr id="7" name="Grafik 6">
            <a:extLst>
              <a:ext uri="{FF2B5EF4-FFF2-40B4-BE49-F238E27FC236}">
                <a16:creationId xmlns:a16="http://schemas.microsoft.com/office/drawing/2014/main" id="{9E365EE8-A2B4-DC45-AC95-5207F95A78F9}"/>
              </a:ext>
            </a:extLst>
          </p:cNvPr>
          <p:cNvPicPr>
            <a:picLocks noChangeAspect="1"/>
          </p:cNvPicPr>
          <p:nvPr/>
        </p:nvPicPr>
        <p:blipFill>
          <a:blip r:embed="rId2"/>
          <a:stretch>
            <a:fillRect/>
          </a:stretch>
        </p:blipFill>
        <p:spPr>
          <a:xfrm>
            <a:off x="4224728" y="610497"/>
            <a:ext cx="7967272" cy="5634000"/>
          </a:xfrm>
          <a:prstGeom prst="rect">
            <a:avLst/>
          </a:prstGeom>
        </p:spPr>
      </p:pic>
      <p:pic>
        <p:nvPicPr>
          <p:cNvPr id="9" name="Grafik 8">
            <a:extLst>
              <a:ext uri="{FF2B5EF4-FFF2-40B4-BE49-F238E27FC236}">
                <a16:creationId xmlns:a16="http://schemas.microsoft.com/office/drawing/2014/main" id="{A2A59AB4-087B-9A4D-AF15-0F5B2C6965A0}"/>
              </a:ext>
            </a:extLst>
          </p:cNvPr>
          <p:cNvPicPr>
            <a:picLocks noChangeAspect="1"/>
          </p:cNvPicPr>
          <p:nvPr/>
        </p:nvPicPr>
        <p:blipFill>
          <a:blip r:embed="rId3"/>
          <a:stretch>
            <a:fillRect/>
          </a:stretch>
        </p:blipFill>
        <p:spPr>
          <a:xfrm>
            <a:off x="2482144" y="5273194"/>
            <a:ext cx="964654" cy="1363707"/>
          </a:xfrm>
          <a:prstGeom prst="rect">
            <a:avLst/>
          </a:prstGeom>
        </p:spPr>
      </p:pic>
    </p:spTree>
    <p:extLst>
      <p:ext uri="{BB962C8B-B14F-4D97-AF65-F5344CB8AC3E}">
        <p14:creationId xmlns:p14="http://schemas.microsoft.com/office/powerpoint/2010/main" val="2907518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44200-DD52-9746-AA50-EE389B95BBD1}"/>
              </a:ext>
            </a:extLst>
          </p:cNvPr>
          <p:cNvSpPr>
            <a:spLocks noGrp="1"/>
          </p:cNvSpPr>
          <p:nvPr>
            <p:ph type="title"/>
          </p:nvPr>
        </p:nvSpPr>
        <p:spPr/>
        <p:txBody>
          <a:bodyPr/>
          <a:lstStyle/>
          <a:p>
            <a:endParaRPr lang="de-DE" dirty="0"/>
          </a:p>
        </p:txBody>
      </p:sp>
      <p:sp>
        <p:nvSpPr>
          <p:cNvPr id="6" name="Inhaltsplatzhalter 5">
            <a:extLst>
              <a:ext uri="{FF2B5EF4-FFF2-40B4-BE49-F238E27FC236}">
                <a16:creationId xmlns:a16="http://schemas.microsoft.com/office/drawing/2014/main" id="{E7A493BC-0217-184F-9DC1-C70AA2375E75}"/>
              </a:ext>
            </a:extLst>
          </p:cNvPr>
          <p:cNvSpPr>
            <a:spLocks noGrp="1"/>
          </p:cNvSpPr>
          <p:nvPr>
            <p:ph idx="1"/>
          </p:nvPr>
        </p:nvSpPr>
        <p:spPr/>
        <p:txBody>
          <a:bodyPr/>
          <a:lstStyle/>
          <a:p>
            <a:endParaRPr lang="de-DE"/>
          </a:p>
        </p:txBody>
      </p:sp>
      <p:pic>
        <p:nvPicPr>
          <p:cNvPr id="9" name="Grafik 8">
            <a:extLst>
              <a:ext uri="{FF2B5EF4-FFF2-40B4-BE49-F238E27FC236}">
                <a16:creationId xmlns:a16="http://schemas.microsoft.com/office/drawing/2014/main" id="{B7A872A2-C2FB-0E48-993C-20F9EF01F3C4}"/>
              </a:ext>
            </a:extLst>
          </p:cNvPr>
          <p:cNvPicPr>
            <a:picLocks noChangeAspect="1"/>
          </p:cNvPicPr>
          <p:nvPr/>
        </p:nvPicPr>
        <p:blipFill>
          <a:blip r:embed="rId2"/>
          <a:stretch>
            <a:fillRect/>
          </a:stretch>
        </p:blipFill>
        <p:spPr>
          <a:xfrm>
            <a:off x="4224727" y="610497"/>
            <a:ext cx="7967273" cy="5634000"/>
          </a:xfrm>
          <a:prstGeom prst="rect">
            <a:avLst/>
          </a:prstGeom>
        </p:spPr>
      </p:pic>
      <p:pic>
        <p:nvPicPr>
          <p:cNvPr id="10" name="Grafik 9">
            <a:extLst>
              <a:ext uri="{FF2B5EF4-FFF2-40B4-BE49-F238E27FC236}">
                <a16:creationId xmlns:a16="http://schemas.microsoft.com/office/drawing/2014/main" id="{8C2ADEC5-3D78-A645-88D4-BF3EE458E5C8}"/>
              </a:ext>
            </a:extLst>
          </p:cNvPr>
          <p:cNvPicPr>
            <a:picLocks noChangeAspect="1"/>
          </p:cNvPicPr>
          <p:nvPr/>
        </p:nvPicPr>
        <p:blipFill>
          <a:blip r:embed="rId3"/>
          <a:stretch>
            <a:fillRect/>
          </a:stretch>
        </p:blipFill>
        <p:spPr>
          <a:xfrm>
            <a:off x="2482144" y="5273194"/>
            <a:ext cx="964654" cy="1363707"/>
          </a:xfrm>
          <a:prstGeom prst="rect">
            <a:avLst/>
          </a:prstGeom>
        </p:spPr>
      </p:pic>
    </p:spTree>
    <p:extLst>
      <p:ext uri="{BB962C8B-B14F-4D97-AF65-F5344CB8AC3E}">
        <p14:creationId xmlns:p14="http://schemas.microsoft.com/office/powerpoint/2010/main" val="3849011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769A9C-BD72-7D46-9269-8A8F9FA23574}"/>
              </a:ext>
            </a:extLst>
          </p:cNvPr>
          <p:cNvSpPr>
            <a:spLocks noGrp="1"/>
          </p:cNvSpPr>
          <p:nvPr>
            <p:ph type="ctrTitle"/>
          </p:nvPr>
        </p:nvSpPr>
        <p:spPr/>
        <p:txBody>
          <a:bodyPr/>
          <a:lstStyle/>
          <a:p>
            <a:r>
              <a:rPr lang="de-DE" sz="7200" b="1" dirty="0"/>
              <a:t>II </a:t>
            </a:r>
            <a:r>
              <a:rPr lang="de-DE" dirty="0"/>
              <a:t>Interventionspläne</a:t>
            </a:r>
          </a:p>
        </p:txBody>
      </p:sp>
      <p:pic>
        <p:nvPicPr>
          <p:cNvPr id="5" name="Grafik 4">
            <a:extLst>
              <a:ext uri="{FF2B5EF4-FFF2-40B4-BE49-F238E27FC236}">
                <a16:creationId xmlns:a16="http://schemas.microsoft.com/office/drawing/2014/main" id="{8A39AE3F-389D-0947-A6C8-3D65FBBCA94E}"/>
              </a:ext>
            </a:extLst>
          </p:cNvPr>
          <p:cNvPicPr>
            <a:picLocks noChangeAspect="1"/>
          </p:cNvPicPr>
          <p:nvPr/>
        </p:nvPicPr>
        <p:blipFill>
          <a:blip r:embed="rId2"/>
          <a:stretch>
            <a:fillRect/>
          </a:stretch>
        </p:blipFill>
        <p:spPr>
          <a:xfrm>
            <a:off x="5616866" y="3824233"/>
            <a:ext cx="964654" cy="1363707"/>
          </a:xfrm>
          <a:prstGeom prst="rect">
            <a:avLst/>
          </a:prstGeom>
        </p:spPr>
      </p:pic>
    </p:spTree>
    <p:extLst>
      <p:ext uri="{BB962C8B-B14F-4D97-AF65-F5344CB8AC3E}">
        <p14:creationId xmlns:p14="http://schemas.microsoft.com/office/powerpoint/2010/main" val="1919106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D616BD-290B-944A-AE63-B39FB1212A57}"/>
              </a:ext>
            </a:extLst>
          </p:cNvPr>
          <p:cNvSpPr>
            <a:spLocks noGrp="1"/>
          </p:cNvSpPr>
          <p:nvPr>
            <p:ph type="title"/>
          </p:nvPr>
        </p:nvSpPr>
        <p:spPr>
          <a:xfrm>
            <a:off x="852454" y="708905"/>
            <a:ext cx="3498979" cy="2456442"/>
          </a:xfrm>
        </p:spPr>
        <p:txBody>
          <a:bodyPr>
            <a:normAutofit/>
          </a:bodyPr>
          <a:lstStyle/>
          <a:p>
            <a:r>
              <a:rPr lang="de-DE" sz="3200" dirty="0"/>
              <a:t>Interventionsplan A</a:t>
            </a:r>
          </a:p>
        </p:txBody>
      </p:sp>
      <p:pic>
        <p:nvPicPr>
          <p:cNvPr id="5" name="Grafik 4">
            <a:extLst>
              <a:ext uri="{FF2B5EF4-FFF2-40B4-BE49-F238E27FC236}">
                <a16:creationId xmlns:a16="http://schemas.microsoft.com/office/drawing/2014/main" id="{C5C1F168-8AFD-1449-98AE-3B72919D050D}"/>
              </a:ext>
            </a:extLst>
          </p:cNvPr>
          <p:cNvPicPr>
            <a:picLocks noChangeAspect="1"/>
          </p:cNvPicPr>
          <p:nvPr/>
        </p:nvPicPr>
        <p:blipFill>
          <a:blip r:embed="rId2"/>
          <a:stretch>
            <a:fillRect/>
          </a:stretch>
        </p:blipFill>
        <p:spPr>
          <a:xfrm>
            <a:off x="2312811" y="5188528"/>
            <a:ext cx="964654" cy="1363707"/>
          </a:xfrm>
          <a:prstGeom prst="rect">
            <a:avLst/>
          </a:prstGeom>
        </p:spPr>
      </p:pic>
      <p:sp>
        <p:nvSpPr>
          <p:cNvPr id="8" name="Titel 1">
            <a:extLst>
              <a:ext uri="{FF2B5EF4-FFF2-40B4-BE49-F238E27FC236}">
                <a16:creationId xmlns:a16="http://schemas.microsoft.com/office/drawing/2014/main" id="{B421FC93-34ED-D14E-8631-CDD6715BE9CB}"/>
              </a:ext>
            </a:extLst>
          </p:cNvPr>
          <p:cNvSpPr txBox="1">
            <a:spLocks/>
          </p:cNvSpPr>
          <p:nvPr/>
        </p:nvSpPr>
        <p:spPr>
          <a:xfrm>
            <a:off x="852454" y="2453276"/>
            <a:ext cx="3498979" cy="2456442"/>
          </a:xfrm>
          <a:prstGeom prst="rect">
            <a:avLst/>
          </a:prstGeom>
        </p:spPr>
        <p:txBody>
          <a:bodyPr vert="horz" lIns="228600" tIns="228600" rIns="228600" bIns="228600" rtlCol="0" anchor="ctr">
            <a:normAutofit lnSpcReduction="10000"/>
          </a:bodyPr>
          <a:lstStyle>
            <a:lvl1pPr algn="ctr" defTabSz="914400" rtl="0" eaLnBrk="1" latinLnBrk="0" hangingPunct="1">
              <a:lnSpc>
                <a:spcPct val="85000"/>
              </a:lnSpc>
              <a:spcBef>
                <a:spcPct val="0"/>
              </a:spcBef>
              <a:buNone/>
              <a:defRPr sz="4000" b="0" i="0" kern="1200" cap="none" spc="-150">
                <a:solidFill>
                  <a:srgbClr val="FFFEFF"/>
                </a:solidFill>
                <a:effectLst/>
                <a:latin typeface="+mj-lt"/>
                <a:ea typeface="+mj-ea"/>
                <a:cs typeface="+mj-cs"/>
              </a:defRPr>
            </a:lvl1pPr>
          </a:lstStyle>
          <a:p>
            <a:pPr algn="l"/>
            <a:r>
              <a:rPr lang="de-DE" sz="3200" dirty="0"/>
              <a:t>Bei Verdacht auf sexuellen Übergriff durch Lehr- und Schulpersonal im schulischen Bereich</a:t>
            </a:r>
          </a:p>
        </p:txBody>
      </p:sp>
      <p:pic>
        <p:nvPicPr>
          <p:cNvPr id="9" name="Grafik 8">
            <a:extLst>
              <a:ext uri="{FF2B5EF4-FFF2-40B4-BE49-F238E27FC236}">
                <a16:creationId xmlns:a16="http://schemas.microsoft.com/office/drawing/2014/main" id="{1414DAAD-A152-8B46-9CB4-841235E78B71}"/>
              </a:ext>
            </a:extLst>
          </p:cNvPr>
          <p:cNvPicPr>
            <a:picLocks noChangeAspect="1"/>
          </p:cNvPicPr>
          <p:nvPr/>
        </p:nvPicPr>
        <p:blipFill>
          <a:blip r:embed="rId3"/>
          <a:stretch>
            <a:fillRect/>
          </a:stretch>
        </p:blipFill>
        <p:spPr>
          <a:xfrm>
            <a:off x="5482177" y="0"/>
            <a:ext cx="4747846" cy="6858000"/>
          </a:xfrm>
          <a:prstGeom prst="rect">
            <a:avLst/>
          </a:prstGeom>
        </p:spPr>
      </p:pic>
    </p:spTree>
    <p:extLst>
      <p:ext uri="{BB962C8B-B14F-4D97-AF65-F5344CB8AC3E}">
        <p14:creationId xmlns:p14="http://schemas.microsoft.com/office/powerpoint/2010/main" val="43974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D616BD-290B-944A-AE63-B39FB1212A57}"/>
              </a:ext>
            </a:extLst>
          </p:cNvPr>
          <p:cNvSpPr>
            <a:spLocks noGrp="1"/>
          </p:cNvSpPr>
          <p:nvPr>
            <p:ph type="title"/>
          </p:nvPr>
        </p:nvSpPr>
        <p:spPr/>
        <p:txBody>
          <a:bodyPr>
            <a:noAutofit/>
          </a:bodyPr>
          <a:lstStyle/>
          <a:p>
            <a:pPr algn="l"/>
            <a:r>
              <a:rPr lang="de-DE" sz="3200" dirty="0"/>
              <a:t>Bei Verdacht auf sexuellen Übergriff im außerschulischen und häuslichen Bereich</a:t>
            </a:r>
          </a:p>
        </p:txBody>
      </p:sp>
      <p:pic>
        <p:nvPicPr>
          <p:cNvPr id="5" name="Grafik 4">
            <a:extLst>
              <a:ext uri="{FF2B5EF4-FFF2-40B4-BE49-F238E27FC236}">
                <a16:creationId xmlns:a16="http://schemas.microsoft.com/office/drawing/2014/main" id="{C5C1F168-8AFD-1449-98AE-3B72919D050D}"/>
              </a:ext>
            </a:extLst>
          </p:cNvPr>
          <p:cNvPicPr>
            <a:picLocks noChangeAspect="1"/>
          </p:cNvPicPr>
          <p:nvPr/>
        </p:nvPicPr>
        <p:blipFill>
          <a:blip r:embed="rId2"/>
          <a:stretch>
            <a:fillRect/>
          </a:stretch>
        </p:blipFill>
        <p:spPr>
          <a:xfrm>
            <a:off x="2312811" y="5188528"/>
            <a:ext cx="964654" cy="1363707"/>
          </a:xfrm>
          <a:prstGeom prst="rect">
            <a:avLst/>
          </a:prstGeom>
        </p:spPr>
      </p:pic>
      <p:sp>
        <p:nvSpPr>
          <p:cNvPr id="6" name="Titel 1">
            <a:extLst>
              <a:ext uri="{FF2B5EF4-FFF2-40B4-BE49-F238E27FC236}">
                <a16:creationId xmlns:a16="http://schemas.microsoft.com/office/drawing/2014/main" id="{8F143588-870E-444A-94A3-D35BF0D3B82E}"/>
              </a:ext>
            </a:extLst>
          </p:cNvPr>
          <p:cNvSpPr txBox="1">
            <a:spLocks/>
          </p:cNvSpPr>
          <p:nvPr/>
        </p:nvSpPr>
        <p:spPr>
          <a:xfrm>
            <a:off x="852454" y="708905"/>
            <a:ext cx="3498979" cy="2456442"/>
          </a:xfrm>
          <a:prstGeom prst="rect">
            <a:avLst/>
          </a:prstGeom>
        </p:spPr>
        <p:txBody>
          <a:bodyPr vert="horz" lIns="228600" tIns="228600" rIns="228600" bIns="228600" rtlCol="0" anchor="ctr">
            <a:normAutofit/>
          </a:bodyPr>
          <a:lstStyle>
            <a:lvl1pPr algn="ctr" defTabSz="914400" rtl="0" eaLnBrk="1" latinLnBrk="0" hangingPunct="1">
              <a:lnSpc>
                <a:spcPct val="85000"/>
              </a:lnSpc>
              <a:spcBef>
                <a:spcPct val="0"/>
              </a:spcBef>
              <a:buNone/>
              <a:defRPr sz="4000" b="0" i="0" kern="1200" cap="none" spc="-150">
                <a:solidFill>
                  <a:srgbClr val="FFFEFF"/>
                </a:solidFill>
                <a:effectLst/>
                <a:latin typeface="+mj-lt"/>
                <a:ea typeface="+mj-ea"/>
                <a:cs typeface="+mj-cs"/>
              </a:defRPr>
            </a:lvl1pPr>
          </a:lstStyle>
          <a:p>
            <a:r>
              <a:rPr lang="de-DE" sz="3200" dirty="0">
                <a:solidFill>
                  <a:schemeClr val="bg1"/>
                </a:solidFill>
              </a:rPr>
              <a:t>Interventionsplan B</a:t>
            </a:r>
          </a:p>
        </p:txBody>
      </p:sp>
      <p:pic>
        <p:nvPicPr>
          <p:cNvPr id="9" name="Grafik 8">
            <a:extLst>
              <a:ext uri="{FF2B5EF4-FFF2-40B4-BE49-F238E27FC236}">
                <a16:creationId xmlns:a16="http://schemas.microsoft.com/office/drawing/2014/main" id="{7350023A-08D4-F649-A7D7-3D6BE93CE66E}"/>
              </a:ext>
            </a:extLst>
          </p:cNvPr>
          <p:cNvPicPr>
            <a:picLocks noChangeAspect="1"/>
          </p:cNvPicPr>
          <p:nvPr/>
        </p:nvPicPr>
        <p:blipFill>
          <a:blip r:embed="rId3"/>
          <a:stretch>
            <a:fillRect/>
          </a:stretch>
        </p:blipFill>
        <p:spPr>
          <a:xfrm>
            <a:off x="5433313" y="13060"/>
            <a:ext cx="4747846" cy="6858000"/>
          </a:xfrm>
          <a:prstGeom prst="rect">
            <a:avLst/>
          </a:prstGeom>
        </p:spPr>
      </p:pic>
    </p:spTree>
    <p:extLst>
      <p:ext uri="{BB962C8B-B14F-4D97-AF65-F5344CB8AC3E}">
        <p14:creationId xmlns:p14="http://schemas.microsoft.com/office/powerpoint/2010/main" val="306386411"/>
      </p:ext>
    </p:extLst>
  </p:cSld>
  <p:clrMapOvr>
    <a:masterClrMapping/>
  </p:clrMapOvr>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10B6F4"/>
      </a:accent1>
      <a:accent2>
        <a:srgbClr val="3C78C3"/>
      </a:accent2>
      <a:accent3>
        <a:srgbClr val="9F52D0"/>
      </a:accent3>
      <a:accent4>
        <a:srgbClr val="D64198"/>
      </a:accent4>
      <a:accent5>
        <a:srgbClr val="DA2228"/>
      </a:accent5>
      <a:accent6>
        <a:srgbClr val="F18318"/>
      </a:accent6>
      <a:hlink>
        <a:srgbClr val="38DDEC"/>
      </a:hlink>
      <a:folHlink>
        <a:srgbClr val="A8DEE8"/>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C0CB9708-C445-4049-9D7F-4C8684E69AF3}"/>
    </a:ext>
  </a:extLst>
</a:theme>
</file>

<file path=ppt/theme/theme2.xml><?xml version="1.0" encoding="utf-8"?>
<a:theme xmlns:a="http://schemas.openxmlformats.org/drawingml/2006/main" name="1_Atlas">
  <a:themeElements>
    <a:clrScheme name="Benutzerdefiniert 2">
      <a:dk1>
        <a:srgbClr val="000000"/>
      </a:dk1>
      <a:lt1>
        <a:srgbClr val="FFFFFF"/>
      </a:lt1>
      <a:dk2>
        <a:srgbClr val="335B74"/>
      </a:dk2>
      <a:lt2>
        <a:srgbClr val="DFE3E5"/>
      </a:lt2>
      <a:accent1>
        <a:srgbClr val="37A281"/>
      </a:accent1>
      <a:accent2>
        <a:srgbClr val="2683C6"/>
      </a:accent2>
      <a:accent3>
        <a:srgbClr val="27CED7"/>
      </a:accent3>
      <a:accent4>
        <a:srgbClr val="349379"/>
      </a:accent4>
      <a:accent5>
        <a:srgbClr val="3E8853"/>
      </a:accent5>
      <a:accent6>
        <a:srgbClr val="62A39F"/>
      </a:accent6>
      <a:hlink>
        <a:srgbClr val="6EAC1C"/>
      </a:hlink>
      <a:folHlink>
        <a:srgbClr val="B26B02"/>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C0EF0781-FB17-4F1F-B3B1-699933968CEA}"/>
    </a:ext>
  </a:extLst>
</a:theme>
</file>

<file path=ppt/theme/theme3.xml><?xml version="1.0" encoding="utf-8"?>
<a:theme xmlns:a="http://schemas.openxmlformats.org/drawingml/2006/main" name="2_Atlas">
  <a:themeElements>
    <a:clrScheme name="Benutzerdefiniert 4">
      <a:dk1>
        <a:srgbClr val="000000"/>
      </a:dk1>
      <a:lt1>
        <a:srgbClr val="FFFFFF"/>
      </a:lt1>
      <a:dk2>
        <a:srgbClr val="632E62"/>
      </a:dk2>
      <a:lt2>
        <a:srgbClr val="EAE5EB"/>
      </a:lt2>
      <a:accent1>
        <a:srgbClr val="9837CE"/>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29B3952A-A5A2-4E72-A5C9-A88B41734E04}"/>
    </a:ext>
  </a:extLst>
</a:theme>
</file>

<file path=ppt/theme/theme4.xml><?xml version="1.0" encoding="utf-8"?>
<a:theme xmlns:a="http://schemas.openxmlformats.org/drawingml/2006/main" name="3_Atlas">
  <a:themeElements>
    <a:clrScheme name="Benutzerdefiniert 2">
      <a:dk1>
        <a:srgbClr val="000000"/>
      </a:dk1>
      <a:lt1>
        <a:srgbClr val="FFFFFF"/>
      </a:lt1>
      <a:dk2>
        <a:srgbClr val="335B74"/>
      </a:dk2>
      <a:lt2>
        <a:srgbClr val="DFE3E5"/>
      </a:lt2>
      <a:accent1>
        <a:srgbClr val="37A281"/>
      </a:accent1>
      <a:accent2>
        <a:srgbClr val="2683C6"/>
      </a:accent2>
      <a:accent3>
        <a:srgbClr val="27CED7"/>
      </a:accent3>
      <a:accent4>
        <a:srgbClr val="349379"/>
      </a:accent4>
      <a:accent5>
        <a:srgbClr val="3E8853"/>
      </a:accent5>
      <a:accent6>
        <a:srgbClr val="62A39F"/>
      </a:accent6>
      <a:hlink>
        <a:srgbClr val="6EAC1C"/>
      </a:hlink>
      <a:folHlink>
        <a:srgbClr val="B26B02"/>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C0EF0781-FB17-4F1F-B3B1-699933968CEA}"/>
    </a:ext>
  </a:extLst>
</a:theme>
</file>

<file path=ppt/theme/theme5.xml><?xml version="1.0" encoding="utf-8"?>
<a:theme xmlns:a="http://schemas.openxmlformats.org/drawingml/2006/main" name="4_Atlas">
  <a:themeElements>
    <a:clrScheme name="Atlas">
      <a:dk1>
        <a:sysClr val="windowText" lastClr="000000"/>
      </a:dk1>
      <a:lt1>
        <a:sysClr val="window" lastClr="FFFFFF"/>
      </a:lt1>
      <a:dk2>
        <a:srgbClr val="454545"/>
      </a:dk2>
      <a:lt2>
        <a:srgbClr val="E0E0E0"/>
      </a:lt2>
      <a:accent1>
        <a:srgbClr val="78C30D"/>
      </a:accent1>
      <a:accent2>
        <a:srgbClr val="099B62"/>
      </a:accent2>
      <a:accent3>
        <a:srgbClr val="21CFDF"/>
      </a:accent3>
      <a:accent4>
        <a:srgbClr val="179FDF"/>
      </a:accent4>
      <a:accent5>
        <a:srgbClr val="E75710"/>
      </a:accent5>
      <a:accent6>
        <a:srgbClr val="F89C19"/>
      </a:accent6>
      <a:hlink>
        <a:srgbClr val="7CDE25"/>
      </a:hlink>
      <a:folHlink>
        <a:srgbClr val="BCE8A8"/>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C0EF0781-FB17-4F1F-B3B1-699933968CEA}"/>
    </a:ext>
  </a:extLst>
</a:theme>
</file>

<file path=ppt/theme/theme6.xml><?xml version="1.0" encoding="utf-8"?>
<a:theme xmlns:a="http://schemas.openxmlformats.org/drawingml/2006/main" name="5_Atlas">
  <a:themeElements>
    <a:clrScheme name="Rotviolet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29B3952A-A5A2-4E72-A5C9-A88B41734E04}"/>
    </a:ext>
  </a:extLst>
</a:theme>
</file>

<file path=ppt/theme/theme7.xml><?xml version="1.0" encoding="utf-8"?>
<a:theme xmlns:a="http://schemas.openxmlformats.org/drawingml/2006/main" name="6_Atlas">
  <a:themeElements>
    <a:clrScheme name="Atlas">
      <a:dk1>
        <a:sysClr val="windowText" lastClr="000000"/>
      </a:dk1>
      <a:lt1>
        <a:sysClr val="window" lastClr="FFFFFF"/>
      </a:lt1>
      <a:dk2>
        <a:srgbClr val="454545"/>
      </a:dk2>
      <a:lt2>
        <a:srgbClr val="E0E0E0"/>
      </a:lt2>
      <a:accent1>
        <a:srgbClr val="F3960F"/>
      </a:accent1>
      <a:accent2>
        <a:srgbClr val="E04116"/>
      </a:accent2>
      <a:accent3>
        <a:srgbClr val="9D4DE7"/>
      </a:accent3>
      <a:accent4>
        <a:srgbClr val="449EF3"/>
      </a:accent4>
      <a:accent5>
        <a:srgbClr val="39C6BE"/>
      </a:accent5>
      <a:accent6>
        <a:srgbClr val="88C933"/>
      </a:accent6>
      <a:hlink>
        <a:srgbClr val="EBB41F"/>
      </a:hlink>
      <a:folHlink>
        <a:srgbClr val="E1D676"/>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29B3952A-A5A2-4E72-A5C9-A88B41734E04}"/>
    </a:ext>
  </a:extLst>
</a:theme>
</file>

<file path=docProps/app.xml><?xml version="1.0" encoding="utf-8"?>
<Properties xmlns="http://schemas.openxmlformats.org/officeDocument/2006/extended-properties" xmlns:vt="http://schemas.openxmlformats.org/officeDocument/2006/docPropsVTypes">
  <Template>{39C6D500-45D8-F849-9065-247A07824EBC}tf16401369</Template>
  <TotalTime>0</TotalTime>
  <Words>1154</Words>
  <Application>Microsoft Office PowerPoint</Application>
  <PresentationFormat>Breitbild</PresentationFormat>
  <Paragraphs>198</Paragraphs>
  <Slides>40</Slides>
  <Notes>0</Notes>
  <HiddenSlides>0</HiddenSlides>
  <MMClips>0</MMClips>
  <ScaleCrop>false</ScaleCrop>
  <HeadingPairs>
    <vt:vector size="6" baseType="variant">
      <vt:variant>
        <vt:lpstr>Verwendete Schriftarten</vt:lpstr>
      </vt:variant>
      <vt:variant>
        <vt:i4>6</vt:i4>
      </vt:variant>
      <vt:variant>
        <vt:lpstr>Design</vt:lpstr>
      </vt:variant>
      <vt:variant>
        <vt:i4>7</vt:i4>
      </vt:variant>
      <vt:variant>
        <vt:lpstr>Folientitel</vt:lpstr>
      </vt:variant>
      <vt:variant>
        <vt:i4>40</vt:i4>
      </vt:variant>
    </vt:vector>
  </HeadingPairs>
  <TitlesOfParts>
    <vt:vector size="53" baseType="lpstr">
      <vt:lpstr>Arial</vt:lpstr>
      <vt:lpstr>Calibri</vt:lpstr>
      <vt:lpstr>Calibri Light</vt:lpstr>
      <vt:lpstr>Franklin Gothic Book</vt:lpstr>
      <vt:lpstr>Rockwell</vt:lpstr>
      <vt:lpstr>Wingdings</vt:lpstr>
      <vt:lpstr>Atlas</vt:lpstr>
      <vt:lpstr>1_Atlas</vt:lpstr>
      <vt:lpstr>2_Atlas</vt:lpstr>
      <vt:lpstr>3_Atlas</vt:lpstr>
      <vt:lpstr>4_Atlas</vt:lpstr>
      <vt:lpstr>5_Atlas</vt:lpstr>
      <vt:lpstr>6_Atlas</vt:lpstr>
      <vt:lpstr>PowerPoint-Präsentation</vt:lpstr>
      <vt:lpstr>PowerPoint-Präsentation</vt:lpstr>
      <vt:lpstr> I Leitbild</vt:lpstr>
      <vt:lpstr>PowerPoint-Präsentation</vt:lpstr>
      <vt:lpstr>PowerPoint-Präsentation</vt:lpstr>
      <vt:lpstr>PowerPoint-Präsentation</vt:lpstr>
      <vt:lpstr>II Interventionspläne</vt:lpstr>
      <vt:lpstr>Interventionsplan A</vt:lpstr>
      <vt:lpstr>Bei Verdacht auf sexuellen Übergriff im außerschulischen und häuslichen Bereich</vt:lpstr>
      <vt:lpstr>Wichtige Informationen</vt:lpstr>
      <vt:lpstr>Bei Verdacht auf sexuellen Übergriff von Schülerinnen und Schülern untereinander</vt:lpstr>
      <vt:lpstr>Bei Übergriffen auf Mitarbeitende der Schule </vt:lpstr>
      <vt:lpstr>PowerPoint-Präsentation</vt:lpstr>
      <vt:lpstr>Wo sind die Handreichungen zu finden?</vt:lpstr>
      <vt:lpstr>III Kooperationen</vt:lpstr>
      <vt:lpstr>Unsere Kooperations-partner</vt:lpstr>
      <vt:lpstr>Unsere Kooperations-partner</vt:lpstr>
      <vt:lpstr>IV Personalverantwortung</vt:lpstr>
      <vt:lpstr>Yvonne Brunk </vt:lpstr>
      <vt:lpstr>V Fortbildungen</vt:lpstr>
      <vt:lpstr>Schutzkonzept</vt:lpstr>
      <vt:lpstr>Schutzkonzept</vt:lpstr>
      <vt:lpstr>VI Verhaltenskodex</vt:lpstr>
      <vt:lpstr>Verhaltenskodex</vt:lpstr>
      <vt:lpstr>Verhaltenskodex</vt:lpstr>
      <vt:lpstr>Möglichkeiten der Partizipation</vt:lpstr>
      <vt:lpstr>VII Partizipation</vt:lpstr>
      <vt:lpstr>Risiko- und Potentialanalyse</vt:lpstr>
      <vt:lpstr>Klassenrat</vt:lpstr>
      <vt:lpstr>… in Planung und Umsetzung</vt:lpstr>
      <vt:lpstr>VIII Präventionsangebote</vt:lpstr>
      <vt:lpstr>intern</vt:lpstr>
      <vt:lpstr>In Planung</vt:lpstr>
      <vt:lpstr>Im Internet</vt:lpstr>
      <vt:lpstr>IX Ansprechpersonen und Beschwerdestellen</vt:lpstr>
      <vt:lpstr>Für Lernende</vt:lpstr>
      <vt:lpstr>Aushang</vt:lpstr>
      <vt:lpstr>Weitere Projekte… </vt:lpstr>
      <vt:lpstr>Anhang</vt:lpstr>
      <vt:lpstr>Anhang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Leitbild</dc:title>
  <dc:creator>Microsoft Office User</dc:creator>
  <cp:lastModifiedBy>Yvonne Brunk</cp:lastModifiedBy>
  <cp:revision>38</cp:revision>
  <dcterms:created xsi:type="dcterms:W3CDTF">2026-02-02T11:50:13Z</dcterms:created>
  <dcterms:modified xsi:type="dcterms:W3CDTF">2026-02-25T08:52:06Z</dcterms:modified>
</cp:coreProperties>
</file>